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7" r:id="rId2"/>
    <p:sldId id="261" r:id="rId3"/>
    <p:sldId id="260" r:id="rId4"/>
    <p:sldId id="262" r:id="rId5"/>
    <p:sldId id="269" r:id="rId6"/>
    <p:sldId id="263" r:id="rId7"/>
    <p:sldId id="267" r:id="rId8"/>
    <p:sldId id="277" r:id="rId9"/>
    <p:sldId id="282" r:id="rId10"/>
    <p:sldId id="283" r:id="rId11"/>
    <p:sldId id="275" r:id="rId12"/>
    <p:sldId id="273" r:id="rId13"/>
    <p:sldId id="278" r:id="rId14"/>
    <p:sldId id="284" r:id="rId15"/>
    <p:sldId id="279" r:id="rId16"/>
    <p:sldId id="280" r:id="rId17"/>
    <p:sldId id="281" r:id="rId18"/>
    <p:sldId id="276" r:id="rId19"/>
    <p:sldId id="274" r:id="rId20"/>
    <p:sldId id="268" r:id="rId21"/>
    <p:sldId id="272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5FF"/>
    <a:srgbClr val="B7E1CB"/>
    <a:srgbClr val="A3D9BD"/>
    <a:srgbClr val="33CCCC"/>
    <a:srgbClr val="FF0000"/>
    <a:srgbClr val="006699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72" autoAdjust="0"/>
    <p:restoredTop sz="93412" autoAdjust="0"/>
  </p:normalViewPr>
  <p:slideViewPr>
    <p:cSldViewPr>
      <p:cViewPr>
        <p:scale>
          <a:sx n="57" d="100"/>
          <a:sy n="57" d="100"/>
        </p:scale>
        <p:origin x="-1138" y="86"/>
      </p:cViewPr>
      <p:guideLst>
        <p:guide orient="horz" pos="63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5895" cy="7589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8B97CC62-BE8D-4C4F-BD60-C6F83B6F73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8431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4FDA5306-6150-4903-8870-CC0891AC72F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1683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3724EF-D915-494A-98CB-8A5275033E7C}" type="slidenum">
              <a:rPr lang="en-US"/>
              <a:pPr/>
              <a:t>2</a:t>
            </a:fld>
            <a:endParaRPr lang="en-US"/>
          </a:p>
        </p:txBody>
      </p:sp>
      <p:sp>
        <p:nvSpPr>
          <p:cNvPr id="102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4C6528-799A-4E2C-8047-35DCAF4F99AA}" type="slidenum">
              <a:rPr lang="en-US"/>
              <a:pPr/>
              <a:t>14</a:t>
            </a:fld>
            <a:endParaRPr lang="en-US"/>
          </a:p>
        </p:txBody>
      </p:sp>
      <p:sp>
        <p:nvSpPr>
          <p:cNvPr id="471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B46D12-4746-4557-9B2E-1D6CC28E54D7}" type="slidenum">
              <a:rPr lang="en-US"/>
              <a:pPr/>
              <a:t>20</a:t>
            </a:fld>
            <a:endParaRPr lang="en-US"/>
          </a:p>
        </p:txBody>
      </p:sp>
      <p:sp>
        <p:nvSpPr>
          <p:cNvPr id="184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04D08C-CCB8-430F-8CE5-A2D833744F2A}" type="slidenum">
              <a:rPr lang="en-US"/>
              <a:pPr/>
              <a:t>21</a:t>
            </a:fld>
            <a:endParaRPr lang="en-US"/>
          </a:p>
        </p:txBody>
      </p:sp>
      <p:sp>
        <p:nvSpPr>
          <p:cNvPr id="286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FBAEAF-E6CA-4551-8F36-A5A889CCEE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132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9520AA-A555-4127-83A8-B72B415849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917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1635EB-3F6D-4D6A-A185-35328990461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201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219DB-8362-41E2-A456-09343691C18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321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9D87D6-C5F2-42AE-8952-2050ACB6EF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899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18BFF-7320-4A45-AA1A-7DE144F8759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931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64ACCF-6A23-450F-8B82-5DF02EFE651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620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F77697-4D24-4DAC-9DCD-E4B7F3A3F7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735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1F8651-0F0B-4A9C-AA9A-0BA70FEBCE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303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8109E3-FAAB-4940-A289-28A4B7D82F1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143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D926C9-C5D4-4F05-B1DA-ECF630B96C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843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B55F7ED-2AAF-412F-9448-1F06FC609FB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11" name="Group 15"/>
          <p:cNvGrpSpPr>
            <a:grpSpLocks/>
          </p:cNvGrpSpPr>
          <p:nvPr/>
        </p:nvGrpSpPr>
        <p:grpSpPr bwMode="auto">
          <a:xfrm>
            <a:off x="0" y="0"/>
            <a:ext cx="9144000" cy="6861175"/>
            <a:chOff x="0" y="0"/>
            <a:chExt cx="5760" cy="4322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3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099" name="Text Box 3"/>
            <p:cNvSpPr txBox="1">
              <a:spLocks noChangeArrowheads="1"/>
            </p:cNvSpPr>
            <p:nvPr/>
          </p:nvSpPr>
          <p:spPr bwMode="auto">
            <a:xfrm>
              <a:off x="228" y="87"/>
              <a:ext cx="54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3200" b="1">
                  <a:latin typeface="Arial Black" pitchFamily="34" charset="0"/>
                </a:rPr>
                <a:t>9-7</a:t>
              </a:r>
              <a:endParaRPr lang="en-US" sz="800">
                <a:latin typeface="Arial" charset="0"/>
              </a:endParaRPr>
            </a:p>
          </p:txBody>
        </p:sp>
        <p:sp>
          <p:nvSpPr>
            <p:cNvPr id="4100" name="Text Box 4"/>
            <p:cNvSpPr txBox="1">
              <a:spLocks noChangeArrowheads="1"/>
            </p:cNvSpPr>
            <p:nvPr/>
          </p:nvSpPr>
          <p:spPr bwMode="auto">
            <a:xfrm>
              <a:off x="864" y="103"/>
              <a:ext cx="4896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>
                  <a:solidFill>
                    <a:schemeClr val="bg1"/>
                  </a:solidFill>
                  <a:latin typeface="Arial Black" pitchFamily="34" charset="0"/>
                </a:rPr>
                <a:t>Scatter Plots</a:t>
              </a:r>
              <a:endParaRPr lang="en-US" sz="3200"/>
            </a:p>
          </p:txBody>
        </p:sp>
        <p:sp>
          <p:nvSpPr>
            <p:cNvPr id="4104" name="Text Box 8"/>
            <p:cNvSpPr txBox="1">
              <a:spLocks noChangeArrowheads="1"/>
            </p:cNvSpPr>
            <p:nvPr/>
          </p:nvSpPr>
          <p:spPr bwMode="auto">
            <a:xfrm>
              <a:off x="96" y="4128"/>
              <a:ext cx="81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</a:rPr>
                <a:t>Course 3</a:t>
              </a:r>
            </a:p>
          </p:txBody>
        </p:sp>
      </p:grpSp>
      <p:sp>
        <p:nvSpPr>
          <p:cNvPr id="4123" name="Text Box 2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3581400" y="2378075"/>
            <a:ext cx="18557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800" u="sng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Warm Up</a:t>
            </a:r>
          </a:p>
        </p:txBody>
      </p:sp>
      <p:sp>
        <p:nvSpPr>
          <p:cNvPr id="4124" name="Text Box 28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581400" y="3022600"/>
            <a:ext cx="36369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800" u="sng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Problem of the Day</a:t>
            </a:r>
          </a:p>
        </p:txBody>
      </p:sp>
      <p:sp>
        <p:nvSpPr>
          <p:cNvPr id="4125" name="Text Box 29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581400" y="3632200"/>
            <a:ext cx="37639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800" u="sng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Lesson 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2"/>
          <p:cNvGrpSpPr>
            <a:grpSpLocks/>
          </p:cNvGrpSpPr>
          <p:nvPr/>
        </p:nvGrpSpPr>
        <p:grpSpPr bwMode="auto">
          <a:xfrm>
            <a:off x="0" y="0"/>
            <a:ext cx="9144000" cy="6862763"/>
            <a:chOff x="0" y="0"/>
            <a:chExt cx="5760" cy="4323"/>
          </a:xfrm>
        </p:grpSpPr>
        <p:pic>
          <p:nvPicPr>
            <p:cNvPr id="4301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301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129"/>
              <a:ext cx="576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3013" name="Text Box 5"/>
            <p:cNvSpPr txBox="1">
              <a:spLocks noChangeArrowheads="1"/>
            </p:cNvSpPr>
            <p:nvPr/>
          </p:nvSpPr>
          <p:spPr bwMode="auto">
            <a:xfrm>
              <a:off x="1" y="4131"/>
              <a:ext cx="66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</a:rPr>
                <a:t>Course 3</a:t>
              </a:r>
              <a:endParaRPr lang="en-US" sz="800" b="1">
                <a:latin typeface="Arial" charset="0"/>
              </a:endParaRPr>
            </a:p>
          </p:txBody>
        </p:sp>
        <p:sp>
          <p:nvSpPr>
            <p:cNvPr id="43014" name="Text Box 6"/>
            <p:cNvSpPr txBox="1">
              <a:spLocks noChangeArrowheads="1"/>
            </p:cNvSpPr>
            <p:nvPr/>
          </p:nvSpPr>
          <p:spPr bwMode="auto">
            <a:xfrm>
              <a:off x="96" y="53"/>
              <a:ext cx="54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3200" b="1">
                  <a:latin typeface="Arial Black" pitchFamily="34" charset="0"/>
                </a:rPr>
                <a:t>9-7</a:t>
              </a:r>
              <a:endParaRPr lang="en-US" sz="800">
                <a:latin typeface="Arial" charset="0"/>
              </a:endParaRPr>
            </a:p>
          </p:txBody>
        </p:sp>
        <p:sp>
          <p:nvSpPr>
            <p:cNvPr id="43015" name="Text Box 7"/>
            <p:cNvSpPr txBox="1">
              <a:spLocks noChangeArrowheads="1"/>
            </p:cNvSpPr>
            <p:nvPr/>
          </p:nvSpPr>
          <p:spPr bwMode="auto">
            <a:xfrm>
              <a:off x="672" y="62"/>
              <a:ext cx="50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>
                  <a:solidFill>
                    <a:schemeClr val="bg1"/>
                  </a:solidFill>
                  <a:latin typeface="Arial Black" pitchFamily="34" charset="0"/>
                </a:rPr>
                <a:t>Scatter Plots</a:t>
              </a:r>
            </a:p>
          </p:txBody>
        </p:sp>
      </p:grpSp>
      <p:pic>
        <p:nvPicPr>
          <p:cNvPr id="43020" name="Picture 12" descr="scatterplot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1311275"/>
            <a:ext cx="3103562" cy="199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21" name="Picture 13" descr="scatterplot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5863" y="1327150"/>
            <a:ext cx="1492250" cy="127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22" name="Picture 14" descr="scatterplot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25" y="1308100"/>
            <a:ext cx="3157538" cy="200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23" name="Text Box 15"/>
          <p:cNvSpPr txBox="1">
            <a:spLocks noChangeArrowheads="1"/>
          </p:cNvSpPr>
          <p:nvPr/>
        </p:nvSpPr>
        <p:spPr bwMode="auto">
          <a:xfrm>
            <a:off x="334963" y="3511550"/>
            <a:ext cx="2654300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Positive correlation; both data sets increase together.</a:t>
            </a:r>
          </a:p>
        </p:txBody>
      </p:sp>
      <p:sp>
        <p:nvSpPr>
          <p:cNvPr id="43024" name="Text Box 16"/>
          <p:cNvSpPr txBox="1">
            <a:spLocks noChangeArrowheads="1"/>
          </p:cNvSpPr>
          <p:nvPr/>
        </p:nvSpPr>
        <p:spPr bwMode="auto">
          <a:xfrm>
            <a:off x="6038850" y="3416300"/>
            <a:ext cx="2901950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Negative correlation; as one data set increases, the other decreases.</a:t>
            </a:r>
          </a:p>
        </p:txBody>
      </p:sp>
      <p:sp>
        <p:nvSpPr>
          <p:cNvPr id="43025" name="Text Box 17"/>
          <p:cNvSpPr txBox="1">
            <a:spLocks noChangeArrowheads="1"/>
          </p:cNvSpPr>
          <p:nvPr/>
        </p:nvSpPr>
        <p:spPr bwMode="auto">
          <a:xfrm>
            <a:off x="3281363" y="3403600"/>
            <a:ext cx="2668587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No correlation; changes in one data set do not affect the other data set.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3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3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3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23" grpId="0"/>
      <p:bldP spid="43024" grpId="0"/>
      <p:bldP spid="430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 Box 1027"/>
          <p:cNvSpPr txBox="1">
            <a:spLocks noChangeArrowheads="1"/>
          </p:cNvSpPr>
          <p:nvPr/>
        </p:nvSpPr>
        <p:spPr bwMode="auto">
          <a:xfrm>
            <a:off x="63500" y="923925"/>
            <a:ext cx="90805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2168525">
              <a:defRPr>
                <a:solidFill>
                  <a:schemeClr val="tx1"/>
                </a:solidFill>
                <a:latin typeface="Arial" charset="0"/>
              </a:defRPr>
            </a:lvl2pPr>
            <a:lvl3pPr marL="2282825">
              <a:defRPr>
                <a:solidFill>
                  <a:schemeClr val="tx1"/>
                </a:solidFill>
                <a:latin typeface="Arial" charset="0"/>
              </a:defRPr>
            </a:lvl3pPr>
            <a:lvl4pPr marL="2397125">
              <a:defRPr>
                <a:solidFill>
                  <a:schemeClr val="tx1"/>
                </a:solidFill>
                <a:latin typeface="Arial" charset="0"/>
              </a:defRPr>
            </a:lvl4pPr>
            <a:lvl5pPr marL="2511425">
              <a:defRPr>
                <a:solidFill>
                  <a:schemeClr val="tx1"/>
                </a:solidFill>
                <a:latin typeface="Arial" charset="0"/>
              </a:defRPr>
            </a:lvl5pPr>
            <a:lvl6pPr marL="29686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4258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83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340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en-US" altLang="en-US">
                <a:solidFill>
                  <a:srgbClr val="006699"/>
                </a:solidFill>
                <a:latin typeface="Arial Black" pitchFamily="34" charset="0"/>
              </a:rPr>
              <a:t>Additional Example 2A: Identifying the Correlation of Data</a:t>
            </a:r>
          </a:p>
        </p:txBody>
      </p:sp>
      <p:grpSp>
        <p:nvGrpSpPr>
          <p:cNvPr id="31748" name="Group 1028"/>
          <p:cNvGrpSpPr>
            <a:grpSpLocks/>
          </p:cNvGrpSpPr>
          <p:nvPr/>
        </p:nvGrpSpPr>
        <p:grpSpPr bwMode="auto">
          <a:xfrm>
            <a:off x="0" y="0"/>
            <a:ext cx="9144000" cy="6862763"/>
            <a:chOff x="0" y="0"/>
            <a:chExt cx="5760" cy="4323"/>
          </a:xfrm>
        </p:grpSpPr>
        <p:pic>
          <p:nvPicPr>
            <p:cNvPr id="31749" name="Picture 102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1750" name="Picture 103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129"/>
              <a:ext cx="576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751" name="Text Box 1031"/>
            <p:cNvSpPr txBox="1">
              <a:spLocks noChangeArrowheads="1"/>
            </p:cNvSpPr>
            <p:nvPr/>
          </p:nvSpPr>
          <p:spPr bwMode="auto">
            <a:xfrm>
              <a:off x="1" y="4131"/>
              <a:ext cx="66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</a:rPr>
                <a:t>Course 3</a:t>
              </a:r>
              <a:endParaRPr lang="en-US" sz="800" b="1">
                <a:latin typeface="Arial" charset="0"/>
              </a:endParaRPr>
            </a:p>
          </p:txBody>
        </p:sp>
        <p:sp>
          <p:nvSpPr>
            <p:cNvPr id="31752" name="Text Box 1032"/>
            <p:cNvSpPr txBox="1">
              <a:spLocks noChangeArrowheads="1"/>
            </p:cNvSpPr>
            <p:nvPr/>
          </p:nvSpPr>
          <p:spPr bwMode="auto">
            <a:xfrm>
              <a:off x="96" y="53"/>
              <a:ext cx="54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3200" b="1">
                  <a:latin typeface="Arial Black" pitchFamily="34" charset="0"/>
                </a:rPr>
                <a:t>9-7</a:t>
              </a:r>
              <a:endParaRPr lang="en-US" sz="800">
                <a:latin typeface="Arial" charset="0"/>
              </a:endParaRPr>
            </a:p>
          </p:txBody>
        </p:sp>
        <p:sp>
          <p:nvSpPr>
            <p:cNvPr id="31753" name="Text Box 1033"/>
            <p:cNvSpPr txBox="1">
              <a:spLocks noChangeArrowheads="1"/>
            </p:cNvSpPr>
            <p:nvPr/>
          </p:nvSpPr>
          <p:spPr bwMode="auto">
            <a:xfrm>
              <a:off x="672" y="62"/>
              <a:ext cx="50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>
                  <a:solidFill>
                    <a:schemeClr val="bg1"/>
                  </a:solidFill>
                  <a:latin typeface="Arial Black" pitchFamily="34" charset="0"/>
                </a:rPr>
                <a:t>Scatter Plots</a:t>
              </a:r>
            </a:p>
          </p:txBody>
        </p:sp>
      </p:grpSp>
      <p:sp>
        <p:nvSpPr>
          <p:cNvPr id="31754" name="Text Box 1034"/>
          <p:cNvSpPr txBox="1">
            <a:spLocks noChangeArrowheads="1"/>
          </p:cNvSpPr>
          <p:nvPr/>
        </p:nvSpPr>
        <p:spPr bwMode="auto">
          <a:xfrm>
            <a:off x="508000" y="2832100"/>
            <a:ext cx="842168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latin typeface="Verdana" pitchFamily="34" charset="0"/>
              </a:rPr>
              <a:t>The size of a jar of baby food and the number of jars of baby food a baby will eat.</a:t>
            </a:r>
          </a:p>
        </p:txBody>
      </p:sp>
      <p:sp>
        <p:nvSpPr>
          <p:cNvPr id="31755" name="Text Box 1035"/>
          <p:cNvSpPr txBox="1">
            <a:spLocks noChangeArrowheads="1"/>
          </p:cNvSpPr>
          <p:nvPr/>
        </p:nvSpPr>
        <p:spPr bwMode="auto">
          <a:xfrm>
            <a:off x="509588" y="3711575"/>
            <a:ext cx="77946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Negative correlation: The more food in each jar, the fewer number of jars of baby food a baby will eat.</a:t>
            </a:r>
          </a:p>
        </p:txBody>
      </p:sp>
      <p:sp>
        <p:nvSpPr>
          <p:cNvPr id="31756" name="Text Box 1036"/>
          <p:cNvSpPr txBox="1">
            <a:spLocks noChangeArrowheads="1"/>
          </p:cNvSpPr>
          <p:nvPr/>
        </p:nvSpPr>
        <p:spPr bwMode="auto">
          <a:xfrm>
            <a:off x="457200" y="1828800"/>
            <a:ext cx="823753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b="1"/>
              <a:t>Do the data sets have a positive, a negative, or no correlation?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5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457200" y="1828800"/>
            <a:ext cx="823753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b="1"/>
              <a:t>Do the data sets have a positive, a negative, or no correlation?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63500" y="923925"/>
            <a:ext cx="90805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2168525">
              <a:defRPr>
                <a:solidFill>
                  <a:schemeClr val="tx1"/>
                </a:solidFill>
                <a:latin typeface="Arial" charset="0"/>
              </a:defRPr>
            </a:lvl2pPr>
            <a:lvl3pPr marL="2282825">
              <a:defRPr>
                <a:solidFill>
                  <a:schemeClr val="tx1"/>
                </a:solidFill>
                <a:latin typeface="Arial" charset="0"/>
              </a:defRPr>
            </a:lvl3pPr>
            <a:lvl4pPr marL="2397125">
              <a:defRPr>
                <a:solidFill>
                  <a:schemeClr val="tx1"/>
                </a:solidFill>
                <a:latin typeface="Arial" charset="0"/>
              </a:defRPr>
            </a:lvl4pPr>
            <a:lvl5pPr marL="2511425">
              <a:defRPr>
                <a:solidFill>
                  <a:schemeClr val="tx1"/>
                </a:solidFill>
                <a:latin typeface="Arial" charset="0"/>
              </a:defRPr>
            </a:lvl5pPr>
            <a:lvl6pPr marL="29686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4258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83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340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en-US" altLang="en-US">
                <a:solidFill>
                  <a:srgbClr val="006699"/>
                </a:solidFill>
                <a:latin typeface="Arial Black" pitchFamily="34" charset="0"/>
              </a:rPr>
              <a:t>Additional Example 2B: Identifying the Correlation of Data</a:t>
            </a:r>
          </a:p>
        </p:txBody>
      </p:sp>
      <p:grpSp>
        <p:nvGrpSpPr>
          <p:cNvPr id="29700" name="Group 4"/>
          <p:cNvGrpSpPr>
            <a:grpSpLocks/>
          </p:cNvGrpSpPr>
          <p:nvPr/>
        </p:nvGrpSpPr>
        <p:grpSpPr bwMode="auto">
          <a:xfrm>
            <a:off x="0" y="0"/>
            <a:ext cx="9144000" cy="6862763"/>
            <a:chOff x="0" y="0"/>
            <a:chExt cx="5760" cy="4323"/>
          </a:xfrm>
        </p:grpSpPr>
        <p:pic>
          <p:nvPicPr>
            <p:cNvPr id="29701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9702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129"/>
              <a:ext cx="576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9703" name="Text Box 7"/>
            <p:cNvSpPr txBox="1">
              <a:spLocks noChangeArrowheads="1"/>
            </p:cNvSpPr>
            <p:nvPr/>
          </p:nvSpPr>
          <p:spPr bwMode="auto">
            <a:xfrm>
              <a:off x="1" y="4131"/>
              <a:ext cx="66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</a:rPr>
                <a:t>Course 3</a:t>
              </a:r>
              <a:endParaRPr lang="en-US" sz="800" b="1">
                <a:latin typeface="Arial" charset="0"/>
              </a:endParaRPr>
            </a:p>
          </p:txBody>
        </p:sp>
        <p:sp>
          <p:nvSpPr>
            <p:cNvPr id="29704" name="Text Box 8"/>
            <p:cNvSpPr txBox="1">
              <a:spLocks noChangeArrowheads="1"/>
            </p:cNvSpPr>
            <p:nvPr/>
          </p:nvSpPr>
          <p:spPr bwMode="auto">
            <a:xfrm>
              <a:off x="96" y="53"/>
              <a:ext cx="54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3200" b="1">
                  <a:latin typeface="Arial Black" pitchFamily="34" charset="0"/>
                </a:rPr>
                <a:t>9-7</a:t>
              </a:r>
              <a:endParaRPr lang="en-US" sz="800">
                <a:latin typeface="Arial" charset="0"/>
              </a:endParaRPr>
            </a:p>
          </p:txBody>
        </p:sp>
        <p:sp>
          <p:nvSpPr>
            <p:cNvPr id="29705" name="Text Box 9"/>
            <p:cNvSpPr txBox="1">
              <a:spLocks noChangeArrowheads="1"/>
            </p:cNvSpPr>
            <p:nvPr/>
          </p:nvSpPr>
          <p:spPr bwMode="auto">
            <a:xfrm>
              <a:off x="672" y="62"/>
              <a:ext cx="50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>
                  <a:solidFill>
                    <a:schemeClr val="bg1"/>
                  </a:solidFill>
                  <a:latin typeface="Arial Black" pitchFamily="34" charset="0"/>
                </a:rPr>
                <a:t>Scatter Plots</a:t>
              </a:r>
            </a:p>
          </p:txBody>
        </p:sp>
      </p:grp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508000" y="2846388"/>
            <a:ext cx="80708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latin typeface="Verdana" pitchFamily="34" charset="0"/>
              </a:rPr>
              <a:t>The speed of a runner and the number of races she wins.</a:t>
            </a:r>
          </a:p>
        </p:txBody>
      </p:sp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498475" y="3802063"/>
            <a:ext cx="77946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Positive correlation: The faster the runner, the more races she will win.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7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457200" y="1828800"/>
            <a:ext cx="823753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b="1"/>
              <a:t>Do the data sets have a positive, a negative, or no correlation?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63500" y="923925"/>
            <a:ext cx="90805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2168525">
              <a:defRPr>
                <a:solidFill>
                  <a:schemeClr val="tx1"/>
                </a:solidFill>
                <a:latin typeface="Arial" charset="0"/>
              </a:defRPr>
            </a:lvl2pPr>
            <a:lvl3pPr marL="2282825">
              <a:defRPr>
                <a:solidFill>
                  <a:schemeClr val="tx1"/>
                </a:solidFill>
                <a:latin typeface="Arial" charset="0"/>
              </a:defRPr>
            </a:lvl3pPr>
            <a:lvl4pPr marL="2397125">
              <a:defRPr>
                <a:solidFill>
                  <a:schemeClr val="tx1"/>
                </a:solidFill>
                <a:latin typeface="Arial" charset="0"/>
              </a:defRPr>
            </a:lvl4pPr>
            <a:lvl5pPr marL="2511425">
              <a:defRPr>
                <a:solidFill>
                  <a:schemeClr val="tx1"/>
                </a:solidFill>
                <a:latin typeface="Arial" charset="0"/>
              </a:defRPr>
            </a:lvl5pPr>
            <a:lvl6pPr marL="29686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4258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83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340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en-US" altLang="en-US">
                <a:solidFill>
                  <a:srgbClr val="006699"/>
                </a:solidFill>
                <a:latin typeface="Arial Black" pitchFamily="34" charset="0"/>
              </a:rPr>
              <a:t>Additional Example 2C: Identifying the Correlation of Data</a:t>
            </a:r>
          </a:p>
        </p:txBody>
      </p:sp>
      <p:grpSp>
        <p:nvGrpSpPr>
          <p:cNvPr id="34820" name="Group 4"/>
          <p:cNvGrpSpPr>
            <a:grpSpLocks/>
          </p:cNvGrpSpPr>
          <p:nvPr/>
        </p:nvGrpSpPr>
        <p:grpSpPr bwMode="auto">
          <a:xfrm>
            <a:off x="0" y="0"/>
            <a:ext cx="9144000" cy="6862763"/>
            <a:chOff x="0" y="0"/>
            <a:chExt cx="5760" cy="4323"/>
          </a:xfrm>
        </p:grpSpPr>
        <p:pic>
          <p:nvPicPr>
            <p:cNvPr id="34821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4822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129"/>
              <a:ext cx="576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4823" name="Text Box 7"/>
            <p:cNvSpPr txBox="1">
              <a:spLocks noChangeArrowheads="1"/>
            </p:cNvSpPr>
            <p:nvPr/>
          </p:nvSpPr>
          <p:spPr bwMode="auto">
            <a:xfrm>
              <a:off x="1" y="4131"/>
              <a:ext cx="66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</a:rPr>
                <a:t>Course 3</a:t>
              </a:r>
              <a:endParaRPr lang="en-US" sz="800" b="1">
                <a:latin typeface="Arial" charset="0"/>
              </a:endParaRPr>
            </a:p>
          </p:txBody>
        </p:sp>
        <p:sp>
          <p:nvSpPr>
            <p:cNvPr id="34824" name="Text Box 8"/>
            <p:cNvSpPr txBox="1">
              <a:spLocks noChangeArrowheads="1"/>
            </p:cNvSpPr>
            <p:nvPr/>
          </p:nvSpPr>
          <p:spPr bwMode="auto">
            <a:xfrm>
              <a:off x="96" y="53"/>
              <a:ext cx="54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3200" b="1">
                  <a:latin typeface="Arial Black" pitchFamily="34" charset="0"/>
                </a:rPr>
                <a:t>9-7</a:t>
              </a:r>
              <a:endParaRPr lang="en-US" sz="800">
                <a:latin typeface="Arial" charset="0"/>
              </a:endParaRPr>
            </a:p>
          </p:txBody>
        </p:sp>
        <p:sp>
          <p:nvSpPr>
            <p:cNvPr id="34825" name="Text Box 9"/>
            <p:cNvSpPr txBox="1">
              <a:spLocks noChangeArrowheads="1"/>
            </p:cNvSpPr>
            <p:nvPr/>
          </p:nvSpPr>
          <p:spPr bwMode="auto">
            <a:xfrm>
              <a:off x="672" y="62"/>
              <a:ext cx="50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>
                  <a:solidFill>
                    <a:schemeClr val="bg1"/>
                  </a:solidFill>
                  <a:latin typeface="Arial Black" pitchFamily="34" charset="0"/>
                </a:rPr>
                <a:t>Scatter Plots</a:t>
              </a:r>
            </a:p>
          </p:txBody>
        </p:sp>
      </p:grp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508000" y="2846388"/>
            <a:ext cx="80708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693738"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latin typeface="Verdana" pitchFamily="34" charset="0"/>
              </a:rPr>
              <a:t>The size of a person and the number of fingers he has</a:t>
            </a:r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509588" y="3802063"/>
            <a:ext cx="77946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No correlation: A person generally has ten fingers regardless of their size.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7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1143000" y="98425"/>
            <a:ext cx="8077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>
                <a:solidFill>
                  <a:schemeClr val="bg1"/>
                </a:solidFill>
                <a:latin typeface="Arial Black" pitchFamily="34" charset="0"/>
              </a:rPr>
              <a:t>Insert Lesson Title Here</a:t>
            </a:r>
            <a:endParaRPr lang="en-US"/>
          </a:p>
        </p:txBody>
      </p:sp>
      <p:grpSp>
        <p:nvGrpSpPr>
          <p:cNvPr id="46085" name="Group 5"/>
          <p:cNvGrpSpPr>
            <a:grpSpLocks/>
          </p:cNvGrpSpPr>
          <p:nvPr/>
        </p:nvGrpSpPr>
        <p:grpSpPr bwMode="auto">
          <a:xfrm>
            <a:off x="0" y="0"/>
            <a:ext cx="9144000" cy="6862763"/>
            <a:chOff x="0" y="0"/>
            <a:chExt cx="5760" cy="4323"/>
          </a:xfrm>
        </p:grpSpPr>
        <p:pic>
          <p:nvPicPr>
            <p:cNvPr id="46086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6087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129"/>
              <a:ext cx="576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6088" name="Text Box 8"/>
            <p:cNvSpPr txBox="1">
              <a:spLocks noChangeArrowheads="1"/>
            </p:cNvSpPr>
            <p:nvPr/>
          </p:nvSpPr>
          <p:spPr bwMode="auto">
            <a:xfrm>
              <a:off x="1" y="4131"/>
              <a:ext cx="66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</a:rPr>
                <a:t>Course 3</a:t>
              </a:r>
              <a:endParaRPr lang="en-US" sz="800" b="1">
                <a:latin typeface="Arial" charset="0"/>
              </a:endParaRPr>
            </a:p>
          </p:txBody>
        </p:sp>
        <p:sp>
          <p:nvSpPr>
            <p:cNvPr id="46089" name="Text Box 9"/>
            <p:cNvSpPr txBox="1">
              <a:spLocks noChangeArrowheads="1"/>
            </p:cNvSpPr>
            <p:nvPr/>
          </p:nvSpPr>
          <p:spPr bwMode="auto">
            <a:xfrm>
              <a:off x="96" y="53"/>
              <a:ext cx="54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3200" b="1">
                  <a:latin typeface="Arial Black" pitchFamily="34" charset="0"/>
                </a:rPr>
                <a:t>9-7</a:t>
              </a:r>
              <a:endParaRPr lang="en-US" sz="800">
                <a:latin typeface="Arial" charset="0"/>
              </a:endParaRPr>
            </a:p>
          </p:txBody>
        </p:sp>
        <p:sp>
          <p:nvSpPr>
            <p:cNvPr id="46090" name="Text Box 10"/>
            <p:cNvSpPr txBox="1">
              <a:spLocks noChangeArrowheads="1"/>
            </p:cNvSpPr>
            <p:nvPr/>
          </p:nvSpPr>
          <p:spPr bwMode="auto">
            <a:xfrm>
              <a:off x="672" y="62"/>
              <a:ext cx="50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>
                  <a:solidFill>
                    <a:schemeClr val="bg1"/>
                  </a:solidFill>
                  <a:latin typeface="Arial Black" pitchFamily="34" charset="0"/>
                </a:rPr>
                <a:t>Scatter Plots</a:t>
              </a:r>
            </a:p>
          </p:txBody>
        </p:sp>
      </p:grpSp>
      <p:grpSp>
        <p:nvGrpSpPr>
          <p:cNvPr id="46115" name="Group 35"/>
          <p:cNvGrpSpPr>
            <a:grpSpLocks/>
          </p:cNvGrpSpPr>
          <p:nvPr/>
        </p:nvGrpSpPr>
        <p:grpSpPr bwMode="auto">
          <a:xfrm>
            <a:off x="833438" y="2138363"/>
            <a:ext cx="7286625" cy="2413000"/>
            <a:chOff x="525" y="1632"/>
            <a:chExt cx="4590" cy="1520"/>
          </a:xfrm>
        </p:grpSpPr>
        <p:sp>
          <p:nvSpPr>
            <p:cNvPr id="46083" name="Text Box 3"/>
            <p:cNvSpPr txBox="1">
              <a:spLocks noChangeArrowheads="1"/>
            </p:cNvSpPr>
            <p:nvPr/>
          </p:nvSpPr>
          <p:spPr bwMode="auto">
            <a:xfrm>
              <a:off x="525" y="1934"/>
              <a:ext cx="4590" cy="1218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/>
                <a:t>A strong correlation does not mean there is a cause-and-effect relationship. For example, your age and the price of a regular movie ticket are both increasing, so they are positively correlated.</a:t>
              </a:r>
            </a:p>
          </p:txBody>
        </p:sp>
        <p:sp>
          <p:nvSpPr>
            <p:cNvPr id="46114" name="Text Box 34"/>
            <p:cNvSpPr txBox="1">
              <a:spLocks noChangeArrowheads="1"/>
            </p:cNvSpPr>
            <p:nvPr/>
          </p:nvSpPr>
          <p:spPr bwMode="auto">
            <a:xfrm>
              <a:off x="525" y="1632"/>
              <a:ext cx="1320" cy="298"/>
            </a:xfrm>
            <a:prstGeom prst="rect">
              <a:avLst/>
            </a:prstGeom>
            <a:solidFill>
              <a:srgbClr val="800080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</a:rPr>
                <a:t>Helpful Hint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6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63500" y="923925"/>
            <a:ext cx="9080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2168525">
              <a:defRPr>
                <a:solidFill>
                  <a:schemeClr val="tx1"/>
                </a:solidFill>
                <a:latin typeface="Arial" charset="0"/>
              </a:defRPr>
            </a:lvl2pPr>
            <a:lvl3pPr marL="2282825">
              <a:defRPr>
                <a:solidFill>
                  <a:schemeClr val="tx1"/>
                </a:solidFill>
                <a:latin typeface="Arial" charset="0"/>
              </a:defRPr>
            </a:lvl3pPr>
            <a:lvl4pPr marL="2397125">
              <a:defRPr>
                <a:solidFill>
                  <a:schemeClr val="tx1"/>
                </a:solidFill>
                <a:latin typeface="Arial" charset="0"/>
              </a:defRPr>
            </a:lvl4pPr>
            <a:lvl5pPr marL="2511425">
              <a:defRPr>
                <a:solidFill>
                  <a:schemeClr val="tx1"/>
                </a:solidFill>
                <a:latin typeface="Arial" charset="0"/>
              </a:defRPr>
            </a:lvl5pPr>
            <a:lvl6pPr marL="29686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4258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83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340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en-US" altLang="en-US">
                <a:solidFill>
                  <a:srgbClr val="006699"/>
                </a:solidFill>
                <a:latin typeface="Arial Black" pitchFamily="34" charset="0"/>
              </a:rPr>
              <a:t>Check It Out: Example 2A</a:t>
            </a:r>
          </a:p>
        </p:txBody>
      </p:sp>
      <p:grpSp>
        <p:nvGrpSpPr>
          <p:cNvPr id="35844" name="Group 4"/>
          <p:cNvGrpSpPr>
            <a:grpSpLocks/>
          </p:cNvGrpSpPr>
          <p:nvPr/>
        </p:nvGrpSpPr>
        <p:grpSpPr bwMode="auto">
          <a:xfrm>
            <a:off x="0" y="0"/>
            <a:ext cx="9144000" cy="6862763"/>
            <a:chOff x="0" y="0"/>
            <a:chExt cx="5760" cy="4323"/>
          </a:xfrm>
        </p:grpSpPr>
        <p:pic>
          <p:nvPicPr>
            <p:cNvPr id="35845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5846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129"/>
              <a:ext cx="576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5847" name="Text Box 7"/>
            <p:cNvSpPr txBox="1">
              <a:spLocks noChangeArrowheads="1"/>
            </p:cNvSpPr>
            <p:nvPr/>
          </p:nvSpPr>
          <p:spPr bwMode="auto">
            <a:xfrm>
              <a:off x="1" y="4131"/>
              <a:ext cx="66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</a:rPr>
                <a:t>Course 3</a:t>
              </a:r>
              <a:endParaRPr lang="en-US" sz="800" b="1">
                <a:latin typeface="Arial" charset="0"/>
              </a:endParaRPr>
            </a:p>
          </p:txBody>
        </p:sp>
        <p:sp>
          <p:nvSpPr>
            <p:cNvPr id="35848" name="Text Box 8"/>
            <p:cNvSpPr txBox="1">
              <a:spLocks noChangeArrowheads="1"/>
            </p:cNvSpPr>
            <p:nvPr/>
          </p:nvSpPr>
          <p:spPr bwMode="auto">
            <a:xfrm>
              <a:off x="96" y="53"/>
              <a:ext cx="54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3200" b="1">
                  <a:latin typeface="Arial Black" pitchFamily="34" charset="0"/>
                </a:rPr>
                <a:t>9-7</a:t>
              </a:r>
              <a:endParaRPr lang="en-US" sz="800">
                <a:latin typeface="Arial" charset="0"/>
              </a:endParaRPr>
            </a:p>
          </p:txBody>
        </p:sp>
        <p:sp>
          <p:nvSpPr>
            <p:cNvPr id="35849" name="Text Box 9"/>
            <p:cNvSpPr txBox="1">
              <a:spLocks noChangeArrowheads="1"/>
            </p:cNvSpPr>
            <p:nvPr/>
          </p:nvSpPr>
          <p:spPr bwMode="auto">
            <a:xfrm>
              <a:off x="672" y="62"/>
              <a:ext cx="50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>
                  <a:solidFill>
                    <a:schemeClr val="bg1"/>
                  </a:solidFill>
                  <a:latin typeface="Arial Black" pitchFamily="34" charset="0"/>
                </a:rPr>
                <a:t>Scatter Plots</a:t>
              </a:r>
            </a:p>
          </p:txBody>
        </p:sp>
      </p:grpSp>
      <p:sp>
        <p:nvSpPr>
          <p:cNvPr id="35850" name="Text Box 10"/>
          <p:cNvSpPr txBox="1">
            <a:spLocks noChangeArrowheads="1"/>
          </p:cNvSpPr>
          <p:nvPr/>
        </p:nvSpPr>
        <p:spPr bwMode="auto">
          <a:xfrm>
            <a:off x="508000" y="2832100"/>
            <a:ext cx="80708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457200" algn="l"/>
                <a:tab pos="517525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579438">
              <a:tabLst>
                <a:tab pos="457200" algn="l"/>
                <a:tab pos="517525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>
              <a:tabLst>
                <a:tab pos="457200" algn="l"/>
                <a:tab pos="517525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>
              <a:tabLst>
                <a:tab pos="457200" algn="l"/>
                <a:tab pos="517525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>
              <a:tabLst>
                <a:tab pos="457200" algn="l"/>
                <a:tab pos="517525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517525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517525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517525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517525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latin typeface="Verdana" pitchFamily="34" charset="0"/>
              </a:rPr>
              <a:t>The size of a car or truck and the number of miles per gallon of gasoline it can travel.</a:t>
            </a: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590550" y="3906838"/>
            <a:ext cx="77946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Negative correlation: The larger the car or truck, the fewer miles per gallon of gasoline it can travel.</a:t>
            </a:r>
          </a:p>
        </p:txBody>
      </p:sp>
      <p:sp>
        <p:nvSpPr>
          <p:cNvPr id="35853" name="Text Box 13"/>
          <p:cNvSpPr txBox="1">
            <a:spLocks noChangeArrowheads="1"/>
          </p:cNvSpPr>
          <p:nvPr/>
        </p:nvSpPr>
        <p:spPr bwMode="auto">
          <a:xfrm>
            <a:off x="457200" y="1828800"/>
            <a:ext cx="823753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b="1"/>
              <a:t>Do the data sets have a positive, a negative, or no correlation?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1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457200" y="1828800"/>
            <a:ext cx="823753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b="1"/>
              <a:t>Do the data sets have a positive, a negative, or no correlation?</a:t>
            </a:r>
          </a:p>
        </p:txBody>
      </p:sp>
      <p:grpSp>
        <p:nvGrpSpPr>
          <p:cNvPr id="36868" name="Group 4"/>
          <p:cNvGrpSpPr>
            <a:grpSpLocks/>
          </p:cNvGrpSpPr>
          <p:nvPr/>
        </p:nvGrpSpPr>
        <p:grpSpPr bwMode="auto">
          <a:xfrm>
            <a:off x="0" y="0"/>
            <a:ext cx="9144000" cy="6862763"/>
            <a:chOff x="0" y="0"/>
            <a:chExt cx="5760" cy="4323"/>
          </a:xfrm>
        </p:grpSpPr>
        <p:pic>
          <p:nvPicPr>
            <p:cNvPr id="36869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6870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129"/>
              <a:ext cx="576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6871" name="Text Box 7"/>
            <p:cNvSpPr txBox="1">
              <a:spLocks noChangeArrowheads="1"/>
            </p:cNvSpPr>
            <p:nvPr/>
          </p:nvSpPr>
          <p:spPr bwMode="auto">
            <a:xfrm>
              <a:off x="1" y="4131"/>
              <a:ext cx="66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</a:rPr>
                <a:t>Course 3</a:t>
              </a:r>
              <a:endParaRPr lang="en-US" sz="800" b="1">
                <a:latin typeface="Arial" charset="0"/>
              </a:endParaRPr>
            </a:p>
          </p:txBody>
        </p:sp>
        <p:sp>
          <p:nvSpPr>
            <p:cNvPr id="36872" name="Text Box 8"/>
            <p:cNvSpPr txBox="1">
              <a:spLocks noChangeArrowheads="1"/>
            </p:cNvSpPr>
            <p:nvPr/>
          </p:nvSpPr>
          <p:spPr bwMode="auto">
            <a:xfrm>
              <a:off x="96" y="53"/>
              <a:ext cx="54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3200" b="1">
                  <a:latin typeface="Arial Black" pitchFamily="34" charset="0"/>
                </a:rPr>
                <a:t>9-7</a:t>
              </a:r>
              <a:endParaRPr lang="en-US" sz="800">
                <a:latin typeface="Arial" charset="0"/>
              </a:endParaRPr>
            </a:p>
          </p:txBody>
        </p:sp>
        <p:sp>
          <p:nvSpPr>
            <p:cNvPr id="36873" name="Text Box 9"/>
            <p:cNvSpPr txBox="1">
              <a:spLocks noChangeArrowheads="1"/>
            </p:cNvSpPr>
            <p:nvPr/>
          </p:nvSpPr>
          <p:spPr bwMode="auto">
            <a:xfrm>
              <a:off x="672" y="62"/>
              <a:ext cx="50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>
                  <a:solidFill>
                    <a:schemeClr val="bg1"/>
                  </a:solidFill>
                  <a:latin typeface="Arial Black" pitchFamily="34" charset="0"/>
                </a:rPr>
                <a:t>Scatter Plots</a:t>
              </a:r>
            </a:p>
          </p:txBody>
        </p:sp>
      </p:grp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508000" y="2846388"/>
            <a:ext cx="80708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800100"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latin typeface="Verdana" pitchFamily="34" charset="0"/>
              </a:rPr>
              <a:t>Your grade point average and the number of A’s you receive.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498475" y="3770313"/>
            <a:ext cx="73374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Positive correlation: The more A’s you receive, the higher your grade point average.</a:t>
            </a:r>
          </a:p>
        </p:txBody>
      </p:sp>
      <p:sp>
        <p:nvSpPr>
          <p:cNvPr id="36877" name="Text Box 13"/>
          <p:cNvSpPr txBox="1">
            <a:spLocks noChangeArrowheads="1"/>
          </p:cNvSpPr>
          <p:nvPr/>
        </p:nvSpPr>
        <p:spPr bwMode="auto">
          <a:xfrm>
            <a:off x="63500" y="923925"/>
            <a:ext cx="9080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2168525">
              <a:defRPr>
                <a:solidFill>
                  <a:schemeClr val="tx1"/>
                </a:solidFill>
                <a:latin typeface="Arial" charset="0"/>
              </a:defRPr>
            </a:lvl2pPr>
            <a:lvl3pPr marL="2282825">
              <a:defRPr>
                <a:solidFill>
                  <a:schemeClr val="tx1"/>
                </a:solidFill>
                <a:latin typeface="Arial" charset="0"/>
              </a:defRPr>
            </a:lvl3pPr>
            <a:lvl4pPr marL="2397125">
              <a:defRPr>
                <a:solidFill>
                  <a:schemeClr val="tx1"/>
                </a:solidFill>
                <a:latin typeface="Arial" charset="0"/>
              </a:defRPr>
            </a:lvl4pPr>
            <a:lvl5pPr marL="2511425">
              <a:defRPr>
                <a:solidFill>
                  <a:schemeClr val="tx1"/>
                </a:solidFill>
                <a:latin typeface="Arial" charset="0"/>
              </a:defRPr>
            </a:lvl5pPr>
            <a:lvl6pPr marL="29686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4258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83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340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en-US" altLang="en-US">
                <a:solidFill>
                  <a:srgbClr val="006699"/>
                </a:solidFill>
                <a:latin typeface="Arial Black" pitchFamily="34" charset="0"/>
              </a:rPr>
              <a:t>Check It Out: Example 2B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5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457200" y="1828800"/>
            <a:ext cx="823753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b="1"/>
              <a:t>Do the data sets have a positive, a negative, or no correlation?</a:t>
            </a:r>
          </a:p>
        </p:txBody>
      </p:sp>
      <p:grpSp>
        <p:nvGrpSpPr>
          <p:cNvPr id="37892" name="Group 4"/>
          <p:cNvGrpSpPr>
            <a:grpSpLocks/>
          </p:cNvGrpSpPr>
          <p:nvPr/>
        </p:nvGrpSpPr>
        <p:grpSpPr bwMode="auto">
          <a:xfrm>
            <a:off x="0" y="0"/>
            <a:ext cx="9144000" cy="6862763"/>
            <a:chOff x="0" y="0"/>
            <a:chExt cx="5760" cy="4323"/>
          </a:xfrm>
        </p:grpSpPr>
        <p:pic>
          <p:nvPicPr>
            <p:cNvPr id="37893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7894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129"/>
              <a:ext cx="576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7895" name="Text Box 7"/>
            <p:cNvSpPr txBox="1">
              <a:spLocks noChangeArrowheads="1"/>
            </p:cNvSpPr>
            <p:nvPr/>
          </p:nvSpPr>
          <p:spPr bwMode="auto">
            <a:xfrm>
              <a:off x="1" y="4131"/>
              <a:ext cx="66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</a:rPr>
                <a:t>Course 3</a:t>
              </a:r>
              <a:endParaRPr lang="en-US" sz="800" b="1">
                <a:latin typeface="Arial" charset="0"/>
              </a:endParaRPr>
            </a:p>
          </p:txBody>
        </p:sp>
        <p:sp>
          <p:nvSpPr>
            <p:cNvPr id="37896" name="Text Box 8"/>
            <p:cNvSpPr txBox="1">
              <a:spLocks noChangeArrowheads="1"/>
            </p:cNvSpPr>
            <p:nvPr/>
          </p:nvSpPr>
          <p:spPr bwMode="auto">
            <a:xfrm>
              <a:off x="96" y="53"/>
              <a:ext cx="54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3200" b="1">
                  <a:latin typeface="Arial Black" pitchFamily="34" charset="0"/>
                </a:rPr>
                <a:t>9-7</a:t>
              </a:r>
              <a:endParaRPr lang="en-US" sz="800">
                <a:latin typeface="Arial" charset="0"/>
              </a:endParaRPr>
            </a:p>
          </p:txBody>
        </p:sp>
        <p:sp>
          <p:nvSpPr>
            <p:cNvPr id="37897" name="Text Box 9"/>
            <p:cNvSpPr txBox="1">
              <a:spLocks noChangeArrowheads="1"/>
            </p:cNvSpPr>
            <p:nvPr/>
          </p:nvSpPr>
          <p:spPr bwMode="auto">
            <a:xfrm>
              <a:off x="672" y="62"/>
              <a:ext cx="50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>
                  <a:solidFill>
                    <a:schemeClr val="bg1"/>
                  </a:solidFill>
                  <a:latin typeface="Arial Black" pitchFamily="34" charset="0"/>
                </a:rPr>
                <a:t>Scatter Plots</a:t>
              </a:r>
            </a:p>
          </p:txBody>
        </p:sp>
      </p:grp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508000" y="2846388"/>
            <a:ext cx="807085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571500"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latin typeface="Verdana" pitchFamily="34" charset="0"/>
              </a:rPr>
              <a:t>The number of telephones using the same phone number and the number of calls you receive.</a:t>
            </a:r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542925" y="4040188"/>
            <a:ext cx="7794625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No correlation: No matter how many telephones you have using the same telephone number, the number of telephone calls received will be the same.</a:t>
            </a:r>
          </a:p>
        </p:txBody>
      </p:sp>
      <p:sp>
        <p:nvSpPr>
          <p:cNvPr id="37901" name="Text Box 13"/>
          <p:cNvSpPr txBox="1">
            <a:spLocks noChangeArrowheads="1"/>
          </p:cNvSpPr>
          <p:nvPr/>
        </p:nvSpPr>
        <p:spPr bwMode="auto">
          <a:xfrm>
            <a:off x="63500" y="923925"/>
            <a:ext cx="9080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2168525">
              <a:defRPr>
                <a:solidFill>
                  <a:schemeClr val="tx1"/>
                </a:solidFill>
                <a:latin typeface="Arial" charset="0"/>
              </a:defRPr>
            </a:lvl2pPr>
            <a:lvl3pPr marL="2282825">
              <a:defRPr>
                <a:solidFill>
                  <a:schemeClr val="tx1"/>
                </a:solidFill>
                <a:latin typeface="Arial" charset="0"/>
              </a:defRPr>
            </a:lvl3pPr>
            <a:lvl4pPr marL="2397125">
              <a:defRPr>
                <a:solidFill>
                  <a:schemeClr val="tx1"/>
                </a:solidFill>
                <a:latin typeface="Arial" charset="0"/>
              </a:defRPr>
            </a:lvl4pPr>
            <a:lvl5pPr marL="2511425">
              <a:defRPr>
                <a:solidFill>
                  <a:schemeClr val="tx1"/>
                </a:solidFill>
                <a:latin typeface="Arial" charset="0"/>
              </a:defRPr>
            </a:lvl5pPr>
            <a:lvl6pPr marL="29686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4258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83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340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en-US" altLang="en-US">
                <a:solidFill>
                  <a:srgbClr val="006699"/>
                </a:solidFill>
                <a:latin typeface="Arial Black" pitchFamily="34" charset="0"/>
              </a:rPr>
              <a:t>Check It Out: Example 2C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9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457200" y="1828800"/>
            <a:ext cx="823753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b="1"/>
              <a:t>Use the data to predict how much a worker will earn in tips in 10 hours.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63500" y="923925"/>
            <a:ext cx="90805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2168525">
              <a:defRPr>
                <a:solidFill>
                  <a:schemeClr val="tx1"/>
                </a:solidFill>
                <a:latin typeface="Arial" charset="0"/>
              </a:defRPr>
            </a:lvl2pPr>
            <a:lvl3pPr marL="2282825">
              <a:defRPr>
                <a:solidFill>
                  <a:schemeClr val="tx1"/>
                </a:solidFill>
                <a:latin typeface="Arial" charset="0"/>
              </a:defRPr>
            </a:lvl3pPr>
            <a:lvl4pPr marL="2397125">
              <a:defRPr>
                <a:solidFill>
                  <a:schemeClr val="tx1"/>
                </a:solidFill>
                <a:latin typeface="Arial" charset="0"/>
              </a:defRPr>
            </a:lvl4pPr>
            <a:lvl5pPr marL="2511425">
              <a:defRPr>
                <a:solidFill>
                  <a:schemeClr val="tx1"/>
                </a:solidFill>
                <a:latin typeface="Arial" charset="0"/>
              </a:defRPr>
            </a:lvl5pPr>
            <a:lvl6pPr marL="29686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4258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83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340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en-US" altLang="en-US">
                <a:solidFill>
                  <a:srgbClr val="006699"/>
                </a:solidFill>
                <a:latin typeface="Arial Black" pitchFamily="34" charset="0"/>
              </a:rPr>
              <a:t>Additional Example 3: Using a Scatter plot to Make Predictions</a:t>
            </a:r>
          </a:p>
        </p:txBody>
      </p:sp>
      <p:grpSp>
        <p:nvGrpSpPr>
          <p:cNvPr id="32772" name="Group 4"/>
          <p:cNvGrpSpPr>
            <a:grpSpLocks/>
          </p:cNvGrpSpPr>
          <p:nvPr/>
        </p:nvGrpSpPr>
        <p:grpSpPr bwMode="auto">
          <a:xfrm>
            <a:off x="0" y="0"/>
            <a:ext cx="9144000" cy="6862763"/>
            <a:chOff x="0" y="0"/>
            <a:chExt cx="5760" cy="4323"/>
          </a:xfrm>
        </p:grpSpPr>
        <p:pic>
          <p:nvPicPr>
            <p:cNvPr id="32773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2774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129"/>
              <a:ext cx="576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2775" name="Text Box 7"/>
            <p:cNvSpPr txBox="1">
              <a:spLocks noChangeArrowheads="1"/>
            </p:cNvSpPr>
            <p:nvPr/>
          </p:nvSpPr>
          <p:spPr bwMode="auto">
            <a:xfrm>
              <a:off x="1" y="4131"/>
              <a:ext cx="66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</a:rPr>
                <a:t>Course 3</a:t>
              </a:r>
              <a:endParaRPr lang="en-US" sz="800" b="1">
                <a:latin typeface="Arial" charset="0"/>
              </a:endParaRPr>
            </a:p>
          </p:txBody>
        </p:sp>
        <p:sp>
          <p:nvSpPr>
            <p:cNvPr id="32776" name="Text Box 8"/>
            <p:cNvSpPr txBox="1">
              <a:spLocks noChangeArrowheads="1"/>
            </p:cNvSpPr>
            <p:nvPr/>
          </p:nvSpPr>
          <p:spPr bwMode="auto">
            <a:xfrm>
              <a:off x="96" y="53"/>
              <a:ext cx="543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3200" b="1">
                  <a:latin typeface="Arial Black" pitchFamily="34" charset="0"/>
                </a:rPr>
                <a:t>9-7</a:t>
              </a:r>
              <a:endParaRPr lang="en-US" sz="800">
                <a:latin typeface="Arial" charset="0"/>
              </a:endParaRPr>
            </a:p>
          </p:txBody>
        </p:sp>
        <p:sp>
          <p:nvSpPr>
            <p:cNvPr id="32777" name="Text Box 9"/>
            <p:cNvSpPr txBox="1">
              <a:spLocks noChangeArrowheads="1"/>
            </p:cNvSpPr>
            <p:nvPr/>
          </p:nvSpPr>
          <p:spPr bwMode="auto">
            <a:xfrm>
              <a:off x="672" y="62"/>
              <a:ext cx="50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>
                  <a:solidFill>
                    <a:schemeClr val="bg1"/>
                  </a:solidFill>
                  <a:latin typeface="Arial Black" pitchFamily="34" charset="0"/>
                </a:rPr>
                <a:t>Scatter Plots</a:t>
              </a:r>
            </a:p>
          </p:txBody>
        </p:sp>
      </p:grpSp>
      <p:pic>
        <p:nvPicPr>
          <p:cNvPr id="32778" name="Picture 10" descr="4_7examp2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2647950"/>
            <a:ext cx="8416925" cy="86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9" name="Picture 11" descr="4_7examp3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3567113"/>
            <a:ext cx="2730500" cy="2655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3771900" y="4165600"/>
            <a:ext cx="49498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solidFill>
                  <a:srgbClr val="3365FF"/>
                </a:solidFill>
              </a:rPr>
              <a:t>According to the graph, a worker will earn approximately $24 in tips in 10 hours.</a:t>
            </a:r>
          </a:p>
        </p:txBody>
      </p:sp>
      <p:sp>
        <p:nvSpPr>
          <p:cNvPr id="32781" name="Line 13"/>
          <p:cNvSpPr>
            <a:spLocks noChangeShapeType="1"/>
          </p:cNvSpPr>
          <p:nvPr/>
        </p:nvSpPr>
        <p:spPr bwMode="auto">
          <a:xfrm flipV="1">
            <a:off x="3027363" y="4144963"/>
            <a:ext cx="0" cy="1503362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82" name="Line 14"/>
          <p:cNvSpPr>
            <a:spLocks noChangeShapeType="1"/>
          </p:cNvSpPr>
          <p:nvPr/>
        </p:nvSpPr>
        <p:spPr bwMode="auto">
          <a:xfrm flipH="1">
            <a:off x="1463675" y="4154488"/>
            <a:ext cx="1554163" cy="3175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80" grpId="0" autoUpdateAnimBg="0"/>
      <p:bldP spid="32781" grpId="0" animBg="1"/>
      <p:bldP spid="3278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457200" y="1504950"/>
            <a:ext cx="823753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b="1"/>
              <a:t>Use the data to predict how many circuit boards a worker will assemble in 10 hours.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63500" y="923925"/>
            <a:ext cx="9080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2168525">
              <a:defRPr>
                <a:solidFill>
                  <a:schemeClr val="tx1"/>
                </a:solidFill>
                <a:latin typeface="Arial" charset="0"/>
              </a:defRPr>
            </a:lvl2pPr>
            <a:lvl3pPr marL="2282825">
              <a:defRPr>
                <a:solidFill>
                  <a:schemeClr val="tx1"/>
                </a:solidFill>
                <a:latin typeface="Arial" charset="0"/>
              </a:defRPr>
            </a:lvl3pPr>
            <a:lvl4pPr marL="2397125">
              <a:defRPr>
                <a:solidFill>
                  <a:schemeClr val="tx1"/>
                </a:solidFill>
                <a:latin typeface="Arial" charset="0"/>
              </a:defRPr>
            </a:lvl4pPr>
            <a:lvl5pPr marL="2511425">
              <a:defRPr>
                <a:solidFill>
                  <a:schemeClr val="tx1"/>
                </a:solidFill>
                <a:latin typeface="Arial" charset="0"/>
              </a:defRPr>
            </a:lvl5pPr>
            <a:lvl6pPr marL="29686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4258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83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340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en-US" altLang="en-US">
                <a:solidFill>
                  <a:srgbClr val="006699"/>
                </a:solidFill>
                <a:latin typeface="Arial Black" pitchFamily="34" charset="0"/>
              </a:rPr>
              <a:t>Check It Out: Example 3</a:t>
            </a:r>
          </a:p>
        </p:txBody>
      </p:sp>
      <p:grpSp>
        <p:nvGrpSpPr>
          <p:cNvPr id="30724" name="Group 4"/>
          <p:cNvGrpSpPr>
            <a:grpSpLocks/>
          </p:cNvGrpSpPr>
          <p:nvPr/>
        </p:nvGrpSpPr>
        <p:grpSpPr bwMode="auto">
          <a:xfrm>
            <a:off x="0" y="0"/>
            <a:ext cx="9144000" cy="6862763"/>
            <a:chOff x="0" y="0"/>
            <a:chExt cx="5760" cy="4323"/>
          </a:xfrm>
        </p:grpSpPr>
        <p:pic>
          <p:nvPicPr>
            <p:cNvPr id="30725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26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129"/>
              <a:ext cx="576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727" name="Text Box 7"/>
            <p:cNvSpPr txBox="1">
              <a:spLocks noChangeArrowheads="1"/>
            </p:cNvSpPr>
            <p:nvPr/>
          </p:nvSpPr>
          <p:spPr bwMode="auto">
            <a:xfrm>
              <a:off x="1" y="4131"/>
              <a:ext cx="66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</a:rPr>
                <a:t>Course 3</a:t>
              </a:r>
              <a:endParaRPr lang="en-US" sz="800" b="1">
                <a:latin typeface="Arial" charset="0"/>
              </a:endParaRPr>
            </a:p>
          </p:txBody>
        </p:sp>
        <p:sp>
          <p:nvSpPr>
            <p:cNvPr id="30728" name="Text Box 8"/>
            <p:cNvSpPr txBox="1">
              <a:spLocks noChangeArrowheads="1"/>
            </p:cNvSpPr>
            <p:nvPr/>
          </p:nvSpPr>
          <p:spPr bwMode="auto">
            <a:xfrm>
              <a:off x="96" y="53"/>
              <a:ext cx="54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3200" b="1">
                  <a:latin typeface="Arial Black" pitchFamily="34" charset="0"/>
                </a:rPr>
                <a:t>9-7</a:t>
              </a:r>
              <a:endParaRPr lang="en-US" sz="800">
                <a:latin typeface="Arial" charset="0"/>
              </a:endParaRPr>
            </a:p>
          </p:txBody>
        </p:sp>
        <p:sp>
          <p:nvSpPr>
            <p:cNvPr id="30729" name="Text Box 9"/>
            <p:cNvSpPr txBox="1">
              <a:spLocks noChangeArrowheads="1"/>
            </p:cNvSpPr>
            <p:nvPr/>
          </p:nvSpPr>
          <p:spPr bwMode="auto">
            <a:xfrm>
              <a:off x="672" y="62"/>
              <a:ext cx="50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>
                  <a:solidFill>
                    <a:schemeClr val="bg1"/>
                  </a:solidFill>
                  <a:latin typeface="Arial Black" pitchFamily="34" charset="0"/>
                </a:rPr>
                <a:t>Scatter Plots</a:t>
              </a:r>
            </a:p>
          </p:txBody>
        </p:sp>
      </p:grpSp>
      <p:sp>
        <p:nvSpPr>
          <p:cNvPr id="30734" name="Text Box 14"/>
          <p:cNvSpPr txBox="1">
            <a:spLocks noChangeArrowheads="1"/>
          </p:cNvSpPr>
          <p:nvPr/>
        </p:nvSpPr>
        <p:spPr bwMode="auto">
          <a:xfrm>
            <a:off x="4422775" y="4619625"/>
            <a:ext cx="4492625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solidFill>
                  <a:srgbClr val="3365FF"/>
                </a:solidFill>
              </a:rPr>
              <a:t>According to the graph, a worker will assemble approximately 10 circuit boards in 10 hours.</a:t>
            </a:r>
          </a:p>
        </p:txBody>
      </p:sp>
      <p:graphicFrame>
        <p:nvGraphicFramePr>
          <p:cNvPr id="30977" name="Group 257"/>
          <p:cNvGraphicFramePr>
            <a:graphicFrameLocks noGrp="1"/>
          </p:cNvGraphicFramePr>
          <p:nvPr/>
        </p:nvGraphicFramePr>
        <p:xfrm>
          <a:off x="4511675" y="2686050"/>
          <a:ext cx="4333875" cy="1645920"/>
        </p:xfrm>
        <a:graphic>
          <a:graphicData uri="http://schemas.openxmlformats.org/drawingml/2006/table">
            <a:tbl>
              <a:tblPr/>
              <a:tblGrid>
                <a:gridCol w="2222500"/>
                <a:gridCol w="382588"/>
                <a:gridCol w="382587"/>
                <a:gridCol w="382588"/>
                <a:gridCol w="382587"/>
                <a:gridCol w="581025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Hours Worked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E1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Circuit Board Assemblies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E1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0949" name="Group 229"/>
          <p:cNvGrpSpPr>
            <a:grpSpLocks/>
          </p:cNvGrpSpPr>
          <p:nvPr/>
        </p:nvGrpSpPr>
        <p:grpSpPr bwMode="auto">
          <a:xfrm>
            <a:off x="1311275" y="2822575"/>
            <a:ext cx="2655888" cy="2273300"/>
            <a:chOff x="496" y="2504"/>
            <a:chExt cx="1451" cy="1432"/>
          </a:xfrm>
        </p:grpSpPr>
        <p:sp>
          <p:nvSpPr>
            <p:cNvPr id="30885" name="Rectangle 165"/>
            <p:cNvSpPr>
              <a:spLocks noChangeAspect="1" noChangeArrowheads="1"/>
            </p:cNvSpPr>
            <p:nvPr/>
          </p:nvSpPr>
          <p:spPr bwMode="auto">
            <a:xfrm>
              <a:off x="496" y="2504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86" name="Rectangle 166"/>
            <p:cNvSpPr>
              <a:spLocks noChangeAspect="1" noChangeArrowheads="1"/>
            </p:cNvSpPr>
            <p:nvPr/>
          </p:nvSpPr>
          <p:spPr bwMode="auto">
            <a:xfrm>
              <a:off x="677" y="2504"/>
              <a:ext cx="182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87" name="Rectangle 167"/>
            <p:cNvSpPr>
              <a:spLocks noChangeAspect="1" noChangeArrowheads="1"/>
            </p:cNvSpPr>
            <p:nvPr/>
          </p:nvSpPr>
          <p:spPr bwMode="auto">
            <a:xfrm>
              <a:off x="859" y="2504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88" name="Rectangle 168"/>
            <p:cNvSpPr>
              <a:spLocks noChangeAspect="1" noChangeArrowheads="1"/>
            </p:cNvSpPr>
            <p:nvPr/>
          </p:nvSpPr>
          <p:spPr bwMode="auto">
            <a:xfrm>
              <a:off x="1040" y="2504"/>
              <a:ext cx="182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89" name="Rectangle 169"/>
            <p:cNvSpPr>
              <a:spLocks noChangeAspect="1" noChangeArrowheads="1"/>
            </p:cNvSpPr>
            <p:nvPr/>
          </p:nvSpPr>
          <p:spPr bwMode="auto">
            <a:xfrm>
              <a:off x="1222" y="2504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90" name="Rectangle 170"/>
            <p:cNvSpPr>
              <a:spLocks noChangeAspect="1" noChangeArrowheads="1"/>
            </p:cNvSpPr>
            <p:nvPr/>
          </p:nvSpPr>
          <p:spPr bwMode="auto">
            <a:xfrm>
              <a:off x="1403" y="2504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91" name="Rectangle 171"/>
            <p:cNvSpPr>
              <a:spLocks noChangeAspect="1" noChangeArrowheads="1"/>
            </p:cNvSpPr>
            <p:nvPr/>
          </p:nvSpPr>
          <p:spPr bwMode="auto">
            <a:xfrm>
              <a:off x="1584" y="2504"/>
              <a:ext cx="182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92" name="Rectangle 172"/>
            <p:cNvSpPr>
              <a:spLocks noChangeAspect="1" noChangeArrowheads="1"/>
            </p:cNvSpPr>
            <p:nvPr/>
          </p:nvSpPr>
          <p:spPr bwMode="auto">
            <a:xfrm>
              <a:off x="1766" y="2504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93" name="Rectangle 173"/>
            <p:cNvSpPr>
              <a:spLocks noChangeAspect="1" noChangeArrowheads="1"/>
            </p:cNvSpPr>
            <p:nvPr/>
          </p:nvSpPr>
          <p:spPr bwMode="auto">
            <a:xfrm>
              <a:off x="496" y="2683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94" name="Rectangle 174"/>
            <p:cNvSpPr>
              <a:spLocks noChangeAspect="1" noChangeArrowheads="1"/>
            </p:cNvSpPr>
            <p:nvPr/>
          </p:nvSpPr>
          <p:spPr bwMode="auto">
            <a:xfrm>
              <a:off x="677" y="2683"/>
              <a:ext cx="182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95" name="Rectangle 175"/>
            <p:cNvSpPr>
              <a:spLocks noChangeAspect="1" noChangeArrowheads="1"/>
            </p:cNvSpPr>
            <p:nvPr/>
          </p:nvSpPr>
          <p:spPr bwMode="auto">
            <a:xfrm>
              <a:off x="859" y="2683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96" name="Rectangle 176"/>
            <p:cNvSpPr>
              <a:spLocks noChangeAspect="1" noChangeArrowheads="1"/>
            </p:cNvSpPr>
            <p:nvPr/>
          </p:nvSpPr>
          <p:spPr bwMode="auto">
            <a:xfrm>
              <a:off x="1040" y="2683"/>
              <a:ext cx="182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97" name="Rectangle 177"/>
            <p:cNvSpPr>
              <a:spLocks noChangeAspect="1" noChangeArrowheads="1"/>
            </p:cNvSpPr>
            <p:nvPr/>
          </p:nvSpPr>
          <p:spPr bwMode="auto">
            <a:xfrm>
              <a:off x="1222" y="2683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98" name="Rectangle 178"/>
            <p:cNvSpPr>
              <a:spLocks noChangeAspect="1" noChangeArrowheads="1"/>
            </p:cNvSpPr>
            <p:nvPr/>
          </p:nvSpPr>
          <p:spPr bwMode="auto">
            <a:xfrm>
              <a:off x="1403" y="2683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99" name="Rectangle 179"/>
            <p:cNvSpPr>
              <a:spLocks noChangeAspect="1" noChangeArrowheads="1"/>
            </p:cNvSpPr>
            <p:nvPr/>
          </p:nvSpPr>
          <p:spPr bwMode="auto">
            <a:xfrm>
              <a:off x="1584" y="2683"/>
              <a:ext cx="182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00" name="Rectangle 180"/>
            <p:cNvSpPr>
              <a:spLocks noChangeAspect="1" noChangeArrowheads="1"/>
            </p:cNvSpPr>
            <p:nvPr/>
          </p:nvSpPr>
          <p:spPr bwMode="auto">
            <a:xfrm>
              <a:off x="1766" y="2683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01" name="Rectangle 181"/>
            <p:cNvSpPr>
              <a:spLocks noChangeAspect="1" noChangeArrowheads="1"/>
            </p:cNvSpPr>
            <p:nvPr/>
          </p:nvSpPr>
          <p:spPr bwMode="auto">
            <a:xfrm>
              <a:off x="496" y="2862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02" name="Rectangle 182"/>
            <p:cNvSpPr>
              <a:spLocks noChangeAspect="1" noChangeArrowheads="1"/>
            </p:cNvSpPr>
            <p:nvPr/>
          </p:nvSpPr>
          <p:spPr bwMode="auto">
            <a:xfrm>
              <a:off x="677" y="2862"/>
              <a:ext cx="182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03" name="Rectangle 183"/>
            <p:cNvSpPr>
              <a:spLocks noChangeAspect="1" noChangeArrowheads="1"/>
            </p:cNvSpPr>
            <p:nvPr/>
          </p:nvSpPr>
          <p:spPr bwMode="auto">
            <a:xfrm>
              <a:off x="859" y="2862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04" name="Rectangle 184"/>
            <p:cNvSpPr>
              <a:spLocks noChangeAspect="1" noChangeArrowheads="1"/>
            </p:cNvSpPr>
            <p:nvPr/>
          </p:nvSpPr>
          <p:spPr bwMode="auto">
            <a:xfrm>
              <a:off x="1040" y="2862"/>
              <a:ext cx="182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05" name="Rectangle 185"/>
            <p:cNvSpPr>
              <a:spLocks noChangeAspect="1" noChangeArrowheads="1"/>
            </p:cNvSpPr>
            <p:nvPr/>
          </p:nvSpPr>
          <p:spPr bwMode="auto">
            <a:xfrm>
              <a:off x="1222" y="2862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06" name="Rectangle 186"/>
            <p:cNvSpPr>
              <a:spLocks noChangeAspect="1" noChangeArrowheads="1"/>
            </p:cNvSpPr>
            <p:nvPr/>
          </p:nvSpPr>
          <p:spPr bwMode="auto">
            <a:xfrm>
              <a:off x="1403" y="2862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07" name="Rectangle 187"/>
            <p:cNvSpPr>
              <a:spLocks noChangeAspect="1" noChangeArrowheads="1"/>
            </p:cNvSpPr>
            <p:nvPr/>
          </p:nvSpPr>
          <p:spPr bwMode="auto">
            <a:xfrm>
              <a:off x="1584" y="2862"/>
              <a:ext cx="182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08" name="Rectangle 188"/>
            <p:cNvSpPr>
              <a:spLocks noChangeAspect="1" noChangeArrowheads="1"/>
            </p:cNvSpPr>
            <p:nvPr/>
          </p:nvSpPr>
          <p:spPr bwMode="auto">
            <a:xfrm>
              <a:off x="1766" y="2862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09" name="Rectangle 189"/>
            <p:cNvSpPr>
              <a:spLocks noChangeAspect="1" noChangeArrowheads="1"/>
            </p:cNvSpPr>
            <p:nvPr/>
          </p:nvSpPr>
          <p:spPr bwMode="auto">
            <a:xfrm>
              <a:off x="496" y="3041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10" name="Rectangle 190"/>
            <p:cNvSpPr>
              <a:spLocks noChangeAspect="1" noChangeArrowheads="1"/>
            </p:cNvSpPr>
            <p:nvPr/>
          </p:nvSpPr>
          <p:spPr bwMode="auto">
            <a:xfrm>
              <a:off x="677" y="3041"/>
              <a:ext cx="182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11" name="Rectangle 191"/>
            <p:cNvSpPr>
              <a:spLocks noChangeAspect="1" noChangeArrowheads="1"/>
            </p:cNvSpPr>
            <p:nvPr/>
          </p:nvSpPr>
          <p:spPr bwMode="auto">
            <a:xfrm>
              <a:off x="859" y="3041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12" name="Rectangle 192"/>
            <p:cNvSpPr>
              <a:spLocks noChangeAspect="1" noChangeArrowheads="1"/>
            </p:cNvSpPr>
            <p:nvPr/>
          </p:nvSpPr>
          <p:spPr bwMode="auto">
            <a:xfrm>
              <a:off x="1040" y="3041"/>
              <a:ext cx="182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13" name="Rectangle 193"/>
            <p:cNvSpPr>
              <a:spLocks noChangeAspect="1" noChangeArrowheads="1"/>
            </p:cNvSpPr>
            <p:nvPr/>
          </p:nvSpPr>
          <p:spPr bwMode="auto">
            <a:xfrm>
              <a:off x="1222" y="3041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14" name="Rectangle 194"/>
            <p:cNvSpPr>
              <a:spLocks noChangeAspect="1" noChangeArrowheads="1"/>
            </p:cNvSpPr>
            <p:nvPr/>
          </p:nvSpPr>
          <p:spPr bwMode="auto">
            <a:xfrm>
              <a:off x="1403" y="3041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15" name="Rectangle 195"/>
            <p:cNvSpPr>
              <a:spLocks noChangeAspect="1" noChangeArrowheads="1"/>
            </p:cNvSpPr>
            <p:nvPr/>
          </p:nvSpPr>
          <p:spPr bwMode="auto">
            <a:xfrm>
              <a:off x="1584" y="3041"/>
              <a:ext cx="182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16" name="Rectangle 196"/>
            <p:cNvSpPr>
              <a:spLocks noChangeAspect="1" noChangeArrowheads="1"/>
            </p:cNvSpPr>
            <p:nvPr/>
          </p:nvSpPr>
          <p:spPr bwMode="auto">
            <a:xfrm>
              <a:off x="1766" y="3041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17" name="Rectangle 197"/>
            <p:cNvSpPr>
              <a:spLocks noChangeAspect="1" noChangeArrowheads="1"/>
            </p:cNvSpPr>
            <p:nvPr/>
          </p:nvSpPr>
          <p:spPr bwMode="auto">
            <a:xfrm>
              <a:off x="496" y="3220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18" name="Rectangle 198"/>
            <p:cNvSpPr>
              <a:spLocks noChangeAspect="1" noChangeArrowheads="1"/>
            </p:cNvSpPr>
            <p:nvPr/>
          </p:nvSpPr>
          <p:spPr bwMode="auto">
            <a:xfrm>
              <a:off x="677" y="3220"/>
              <a:ext cx="182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19" name="Rectangle 199"/>
            <p:cNvSpPr>
              <a:spLocks noChangeAspect="1" noChangeArrowheads="1"/>
            </p:cNvSpPr>
            <p:nvPr/>
          </p:nvSpPr>
          <p:spPr bwMode="auto">
            <a:xfrm>
              <a:off x="859" y="3220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20" name="Rectangle 200"/>
            <p:cNvSpPr>
              <a:spLocks noChangeAspect="1" noChangeArrowheads="1"/>
            </p:cNvSpPr>
            <p:nvPr/>
          </p:nvSpPr>
          <p:spPr bwMode="auto">
            <a:xfrm>
              <a:off x="1040" y="3220"/>
              <a:ext cx="182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21" name="Rectangle 201"/>
            <p:cNvSpPr>
              <a:spLocks noChangeAspect="1" noChangeArrowheads="1"/>
            </p:cNvSpPr>
            <p:nvPr/>
          </p:nvSpPr>
          <p:spPr bwMode="auto">
            <a:xfrm>
              <a:off x="1222" y="3220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22" name="Rectangle 202"/>
            <p:cNvSpPr>
              <a:spLocks noChangeAspect="1" noChangeArrowheads="1"/>
            </p:cNvSpPr>
            <p:nvPr/>
          </p:nvSpPr>
          <p:spPr bwMode="auto">
            <a:xfrm>
              <a:off x="1403" y="3220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23" name="Rectangle 203"/>
            <p:cNvSpPr>
              <a:spLocks noChangeAspect="1" noChangeArrowheads="1"/>
            </p:cNvSpPr>
            <p:nvPr/>
          </p:nvSpPr>
          <p:spPr bwMode="auto">
            <a:xfrm>
              <a:off x="1584" y="3220"/>
              <a:ext cx="182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24" name="Rectangle 204"/>
            <p:cNvSpPr>
              <a:spLocks noChangeAspect="1" noChangeArrowheads="1"/>
            </p:cNvSpPr>
            <p:nvPr/>
          </p:nvSpPr>
          <p:spPr bwMode="auto">
            <a:xfrm>
              <a:off x="1766" y="3220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25" name="Rectangle 205"/>
            <p:cNvSpPr>
              <a:spLocks noChangeAspect="1" noChangeArrowheads="1"/>
            </p:cNvSpPr>
            <p:nvPr/>
          </p:nvSpPr>
          <p:spPr bwMode="auto">
            <a:xfrm>
              <a:off x="496" y="3399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26" name="Rectangle 206"/>
            <p:cNvSpPr>
              <a:spLocks noChangeAspect="1" noChangeArrowheads="1"/>
            </p:cNvSpPr>
            <p:nvPr/>
          </p:nvSpPr>
          <p:spPr bwMode="auto">
            <a:xfrm>
              <a:off x="677" y="3399"/>
              <a:ext cx="182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27" name="Rectangle 207"/>
            <p:cNvSpPr>
              <a:spLocks noChangeAspect="1" noChangeArrowheads="1"/>
            </p:cNvSpPr>
            <p:nvPr/>
          </p:nvSpPr>
          <p:spPr bwMode="auto">
            <a:xfrm>
              <a:off x="859" y="3399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28" name="Rectangle 208"/>
            <p:cNvSpPr>
              <a:spLocks noChangeAspect="1" noChangeArrowheads="1"/>
            </p:cNvSpPr>
            <p:nvPr/>
          </p:nvSpPr>
          <p:spPr bwMode="auto">
            <a:xfrm>
              <a:off x="1040" y="3399"/>
              <a:ext cx="182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29" name="Rectangle 209"/>
            <p:cNvSpPr>
              <a:spLocks noChangeAspect="1" noChangeArrowheads="1"/>
            </p:cNvSpPr>
            <p:nvPr/>
          </p:nvSpPr>
          <p:spPr bwMode="auto">
            <a:xfrm>
              <a:off x="1222" y="3399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30" name="Rectangle 210"/>
            <p:cNvSpPr>
              <a:spLocks noChangeAspect="1" noChangeArrowheads="1"/>
            </p:cNvSpPr>
            <p:nvPr/>
          </p:nvSpPr>
          <p:spPr bwMode="auto">
            <a:xfrm>
              <a:off x="1403" y="3399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31" name="Rectangle 211"/>
            <p:cNvSpPr>
              <a:spLocks noChangeAspect="1" noChangeArrowheads="1"/>
            </p:cNvSpPr>
            <p:nvPr/>
          </p:nvSpPr>
          <p:spPr bwMode="auto">
            <a:xfrm>
              <a:off x="1584" y="3399"/>
              <a:ext cx="182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32" name="Rectangle 212"/>
            <p:cNvSpPr>
              <a:spLocks noChangeAspect="1" noChangeArrowheads="1"/>
            </p:cNvSpPr>
            <p:nvPr/>
          </p:nvSpPr>
          <p:spPr bwMode="auto">
            <a:xfrm>
              <a:off x="1766" y="3399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33" name="Rectangle 213"/>
            <p:cNvSpPr>
              <a:spLocks noChangeAspect="1" noChangeArrowheads="1"/>
            </p:cNvSpPr>
            <p:nvPr/>
          </p:nvSpPr>
          <p:spPr bwMode="auto">
            <a:xfrm>
              <a:off x="496" y="3578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34" name="Rectangle 214"/>
            <p:cNvSpPr>
              <a:spLocks noChangeAspect="1" noChangeArrowheads="1"/>
            </p:cNvSpPr>
            <p:nvPr/>
          </p:nvSpPr>
          <p:spPr bwMode="auto">
            <a:xfrm>
              <a:off x="677" y="3578"/>
              <a:ext cx="182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35" name="Rectangle 215"/>
            <p:cNvSpPr>
              <a:spLocks noChangeAspect="1" noChangeArrowheads="1"/>
            </p:cNvSpPr>
            <p:nvPr/>
          </p:nvSpPr>
          <p:spPr bwMode="auto">
            <a:xfrm>
              <a:off x="859" y="3578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36" name="Rectangle 216"/>
            <p:cNvSpPr>
              <a:spLocks noChangeAspect="1" noChangeArrowheads="1"/>
            </p:cNvSpPr>
            <p:nvPr/>
          </p:nvSpPr>
          <p:spPr bwMode="auto">
            <a:xfrm>
              <a:off x="1040" y="3578"/>
              <a:ext cx="182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37" name="Rectangle 217"/>
            <p:cNvSpPr>
              <a:spLocks noChangeAspect="1" noChangeArrowheads="1"/>
            </p:cNvSpPr>
            <p:nvPr/>
          </p:nvSpPr>
          <p:spPr bwMode="auto">
            <a:xfrm>
              <a:off x="1222" y="3578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38" name="Rectangle 218"/>
            <p:cNvSpPr>
              <a:spLocks noChangeAspect="1" noChangeArrowheads="1"/>
            </p:cNvSpPr>
            <p:nvPr/>
          </p:nvSpPr>
          <p:spPr bwMode="auto">
            <a:xfrm>
              <a:off x="1403" y="3578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39" name="Rectangle 219"/>
            <p:cNvSpPr>
              <a:spLocks noChangeAspect="1" noChangeArrowheads="1"/>
            </p:cNvSpPr>
            <p:nvPr/>
          </p:nvSpPr>
          <p:spPr bwMode="auto">
            <a:xfrm>
              <a:off x="1584" y="3578"/>
              <a:ext cx="182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40" name="Rectangle 220"/>
            <p:cNvSpPr>
              <a:spLocks noChangeAspect="1" noChangeArrowheads="1"/>
            </p:cNvSpPr>
            <p:nvPr/>
          </p:nvSpPr>
          <p:spPr bwMode="auto">
            <a:xfrm>
              <a:off x="1766" y="3578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41" name="Rectangle 221"/>
            <p:cNvSpPr>
              <a:spLocks noChangeAspect="1" noChangeArrowheads="1"/>
            </p:cNvSpPr>
            <p:nvPr/>
          </p:nvSpPr>
          <p:spPr bwMode="auto">
            <a:xfrm>
              <a:off x="496" y="3757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42" name="Rectangle 222"/>
            <p:cNvSpPr>
              <a:spLocks noChangeAspect="1" noChangeArrowheads="1"/>
            </p:cNvSpPr>
            <p:nvPr/>
          </p:nvSpPr>
          <p:spPr bwMode="auto">
            <a:xfrm>
              <a:off x="677" y="3757"/>
              <a:ext cx="182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43" name="Rectangle 223"/>
            <p:cNvSpPr>
              <a:spLocks noChangeAspect="1" noChangeArrowheads="1"/>
            </p:cNvSpPr>
            <p:nvPr/>
          </p:nvSpPr>
          <p:spPr bwMode="auto">
            <a:xfrm>
              <a:off x="859" y="3757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44" name="Rectangle 224"/>
            <p:cNvSpPr>
              <a:spLocks noChangeAspect="1" noChangeArrowheads="1"/>
            </p:cNvSpPr>
            <p:nvPr/>
          </p:nvSpPr>
          <p:spPr bwMode="auto">
            <a:xfrm>
              <a:off x="1040" y="3757"/>
              <a:ext cx="182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45" name="Rectangle 225"/>
            <p:cNvSpPr>
              <a:spLocks noChangeAspect="1" noChangeArrowheads="1"/>
            </p:cNvSpPr>
            <p:nvPr/>
          </p:nvSpPr>
          <p:spPr bwMode="auto">
            <a:xfrm>
              <a:off x="1222" y="3757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46" name="Rectangle 226"/>
            <p:cNvSpPr>
              <a:spLocks noChangeAspect="1" noChangeArrowheads="1"/>
            </p:cNvSpPr>
            <p:nvPr/>
          </p:nvSpPr>
          <p:spPr bwMode="auto">
            <a:xfrm>
              <a:off x="1403" y="3757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47" name="Rectangle 227"/>
            <p:cNvSpPr>
              <a:spLocks noChangeAspect="1" noChangeArrowheads="1"/>
            </p:cNvSpPr>
            <p:nvPr/>
          </p:nvSpPr>
          <p:spPr bwMode="auto">
            <a:xfrm>
              <a:off x="1584" y="3757"/>
              <a:ext cx="182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48" name="Rectangle 228"/>
            <p:cNvSpPr>
              <a:spLocks noChangeAspect="1" noChangeArrowheads="1"/>
            </p:cNvSpPr>
            <p:nvPr/>
          </p:nvSpPr>
          <p:spPr bwMode="auto">
            <a:xfrm>
              <a:off x="1766" y="3757"/>
              <a:ext cx="181" cy="179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950" name="Text Box 230"/>
          <p:cNvSpPr txBox="1">
            <a:spLocks noChangeArrowheads="1"/>
          </p:cNvSpPr>
          <p:nvPr/>
        </p:nvSpPr>
        <p:spPr bwMode="auto">
          <a:xfrm>
            <a:off x="847725" y="2943225"/>
            <a:ext cx="485775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800"/>
              <a:t>141210 8  6  4  2</a:t>
            </a:r>
          </a:p>
        </p:txBody>
      </p:sp>
      <p:sp>
        <p:nvSpPr>
          <p:cNvPr id="30951" name="Text Box 231"/>
          <p:cNvSpPr txBox="1">
            <a:spLocks noChangeArrowheads="1"/>
          </p:cNvSpPr>
          <p:nvPr/>
        </p:nvSpPr>
        <p:spPr bwMode="auto">
          <a:xfrm>
            <a:off x="1447800" y="5067300"/>
            <a:ext cx="2809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2  4   6  8 10 12 14</a:t>
            </a:r>
          </a:p>
        </p:txBody>
      </p:sp>
      <p:sp>
        <p:nvSpPr>
          <p:cNvPr id="30952" name="Text Box 232"/>
          <p:cNvSpPr txBox="1">
            <a:spLocks noChangeArrowheads="1"/>
          </p:cNvSpPr>
          <p:nvPr/>
        </p:nvSpPr>
        <p:spPr bwMode="auto">
          <a:xfrm rot="16200000">
            <a:off x="57150" y="3743326"/>
            <a:ext cx="1285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Hours</a:t>
            </a:r>
          </a:p>
        </p:txBody>
      </p:sp>
      <p:sp>
        <p:nvSpPr>
          <p:cNvPr id="30953" name="Text Box 233"/>
          <p:cNvSpPr txBox="1">
            <a:spLocks noChangeArrowheads="1"/>
          </p:cNvSpPr>
          <p:nvPr/>
        </p:nvSpPr>
        <p:spPr bwMode="auto">
          <a:xfrm>
            <a:off x="1328738" y="5310188"/>
            <a:ext cx="27241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Circuit Board Assemblies</a:t>
            </a:r>
          </a:p>
        </p:txBody>
      </p:sp>
      <p:sp>
        <p:nvSpPr>
          <p:cNvPr id="30954" name="Oval 234"/>
          <p:cNvSpPr>
            <a:spLocks noChangeArrowheads="1"/>
          </p:cNvSpPr>
          <p:nvPr/>
        </p:nvSpPr>
        <p:spPr bwMode="auto">
          <a:xfrm>
            <a:off x="1590675" y="4495800"/>
            <a:ext cx="92075" cy="920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60" name="Oval 240"/>
          <p:cNvSpPr>
            <a:spLocks noChangeArrowheads="1"/>
          </p:cNvSpPr>
          <p:nvPr/>
        </p:nvSpPr>
        <p:spPr bwMode="auto">
          <a:xfrm>
            <a:off x="2419350" y="3924300"/>
            <a:ext cx="92075" cy="920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61" name="Oval 241"/>
          <p:cNvSpPr>
            <a:spLocks noChangeArrowheads="1"/>
          </p:cNvSpPr>
          <p:nvPr/>
        </p:nvSpPr>
        <p:spPr bwMode="auto">
          <a:xfrm>
            <a:off x="2095500" y="4200525"/>
            <a:ext cx="92075" cy="920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62" name="Oval 242"/>
          <p:cNvSpPr>
            <a:spLocks noChangeArrowheads="1"/>
          </p:cNvSpPr>
          <p:nvPr/>
        </p:nvSpPr>
        <p:spPr bwMode="auto">
          <a:xfrm>
            <a:off x="2590800" y="3762375"/>
            <a:ext cx="92075" cy="920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63" name="Oval 243"/>
          <p:cNvSpPr>
            <a:spLocks noChangeArrowheads="1"/>
          </p:cNvSpPr>
          <p:nvPr/>
        </p:nvSpPr>
        <p:spPr bwMode="auto">
          <a:xfrm>
            <a:off x="3257550" y="3486150"/>
            <a:ext cx="92075" cy="920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69" name="Line 249"/>
          <p:cNvSpPr>
            <a:spLocks noChangeShapeType="1"/>
          </p:cNvSpPr>
          <p:nvPr/>
        </p:nvSpPr>
        <p:spPr bwMode="auto">
          <a:xfrm flipV="1">
            <a:off x="2971800" y="3657600"/>
            <a:ext cx="0" cy="1428750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70" name="Line 250"/>
          <p:cNvSpPr>
            <a:spLocks noChangeShapeType="1"/>
          </p:cNvSpPr>
          <p:nvPr/>
        </p:nvSpPr>
        <p:spPr bwMode="auto">
          <a:xfrm flipH="1">
            <a:off x="1304925" y="3667125"/>
            <a:ext cx="1666875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73" name="Line 253"/>
          <p:cNvSpPr>
            <a:spLocks noChangeShapeType="1"/>
          </p:cNvSpPr>
          <p:nvPr/>
        </p:nvSpPr>
        <p:spPr bwMode="auto">
          <a:xfrm flipV="1">
            <a:off x="1303338" y="3189288"/>
            <a:ext cx="2328862" cy="18938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9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9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9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9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4" grpId="0" autoUpdateAnimBg="0"/>
      <p:bldP spid="30954" grpId="0" animBg="1"/>
      <p:bldP spid="30960" grpId="0" animBg="1"/>
      <p:bldP spid="30961" grpId="0" animBg="1"/>
      <p:bldP spid="30962" grpId="0" animBg="1"/>
      <p:bldP spid="30963" grpId="0" animBg="1"/>
      <p:bldP spid="30969" grpId="0" animBg="1"/>
      <p:bldP spid="30970" grpId="0" animBg="1"/>
      <p:bldP spid="3097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457200" y="1066800"/>
            <a:ext cx="8229600" cy="5330825"/>
          </a:xfrm>
          <a:prstGeom prst="rect">
            <a:avLst/>
          </a:prstGeom>
          <a:noFill/>
          <a:ln w="28575">
            <a:solidFill>
              <a:srgbClr val="DBDBD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altLang="en-US" sz="2800" b="1">
                <a:solidFill>
                  <a:srgbClr val="006699"/>
                </a:solidFill>
              </a:rPr>
              <a:t>Warm Up</a:t>
            </a:r>
            <a:endParaRPr lang="en-US" altLang="en-US" sz="2800">
              <a:solidFill>
                <a:srgbClr val="006699"/>
              </a:solidFill>
            </a:endParaRPr>
          </a:p>
          <a:p>
            <a:pPr>
              <a:spcBef>
                <a:spcPct val="20000"/>
              </a:spcBef>
            </a:pPr>
            <a:endParaRPr lang="en-US" altLang="en-US" sz="800">
              <a:solidFill>
                <a:srgbClr val="006699"/>
              </a:solidFill>
            </a:endParaRPr>
          </a:p>
          <a:p>
            <a:pPr>
              <a:spcBef>
                <a:spcPct val="20000"/>
              </a:spcBef>
            </a:pPr>
            <a:r>
              <a:rPr lang="en-US" altLang="en-US" sz="2800" b="1"/>
              <a:t>Graph each point on the same coordinate plane.</a:t>
            </a:r>
            <a:endParaRPr lang="en-US" altLang="en-US" sz="2800" b="1">
              <a:solidFill>
                <a:srgbClr val="FF0000"/>
              </a:solidFill>
            </a:endParaRPr>
          </a:p>
        </p:txBody>
      </p:sp>
      <p:grpSp>
        <p:nvGrpSpPr>
          <p:cNvPr id="8201" name="Group 9"/>
          <p:cNvGrpSpPr>
            <a:grpSpLocks/>
          </p:cNvGrpSpPr>
          <p:nvPr/>
        </p:nvGrpSpPr>
        <p:grpSpPr bwMode="auto">
          <a:xfrm>
            <a:off x="0" y="0"/>
            <a:ext cx="9144000" cy="6862763"/>
            <a:chOff x="0" y="0"/>
            <a:chExt cx="5760" cy="4323"/>
          </a:xfrm>
        </p:grpSpPr>
        <p:pic>
          <p:nvPicPr>
            <p:cNvPr id="8196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19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129"/>
              <a:ext cx="576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198" name="Text Box 6"/>
            <p:cNvSpPr txBox="1">
              <a:spLocks noChangeArrowheads="1"/>
            </p:cNvSpPr>
            <p:nvPr/>
          </p:nvSpPr>
          <p:spPr bwMode="auto">
            <a:xfrm>
              <a:off x="1" y="4131"/>
              <a:ext cx="66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</a:rPr>
                <a:t>Course 3</a:t>
              </a:r>
              <a:endParaRPr lang="en-US" sz="800" b="1">
                <a:latin typeface="Arial" charset="0"/>
              </a:endParaRPr>
            </a:p>
          </p:txBody>
        </p:sp>
        <p:sp>
          <p:nvSpPr>
            <p:cNvPr id="8199" name="Text Box 7"/>
            <p:cNvSpPr txBox="1">
              <a:spLocks noChangeArrowheads="1"/>
            </p:cNvSpPr>
            <p:nvPr/>
          </p:nvSpPr>
          <p:spPr bwMode="auto">
            <a:xfrm>
              <a:off x="96" y="53"/>
              <a:ext cx="54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3200" b="1">
                  <a:latin typeface="Arial Black" pitchFamily="34" charset="0"/>
                </a:rPr>
                <a:t>9-7</a:t>
              </a:r>
              <a:endParaRPr lang="en-US" sz="800">
                <a:latin typeface="Arial" charset="0"/>
              </a:endParaRPr>
            </a:p>
          </p:txBody>
        </p:sp>
        <p:sp>
          <p:nvSpPr>
            <p:cNvPr id="8200" name="Text Box 8"/>
            <p:cNvSpPr txBox="1">
              <a:spLocks noChangeArrowheads="1"/>
            </p:cNvSpPr>
            <p:nvPr/>
          </p:nvSpPr>
          <p:spPr bwMode="auto">
            <a:xfrm>
              <a:off x="672" y="62"/>
              <a:ext cx="50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>
                  <a:solidFill>
                    <a:schemeClr val="bg1"/>
                  </a:solidFill>
                  <a:latin typeface="Arial Black" pitchFamily="34" charset="0"/>
                </a:rPr>
                <a:t>Scatter Plots</a:t>
              </a:r>
            </a:p>
          </p:txBody>
        </p:sp>
      </p:grp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547688" y="2909888"/>
            <a:ext cx="3200400" cy="2443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>
                <a:latin typeface="Verdana" pitchFamily="34" charset="0"/>
              </a:rPr>
              <a:t>1.</a:t>
            </a:r>
            <a:r>
              <a:rPr lang="en-US" sz="2800">
                <a:latin typeface="Verdana" pitchFamily="34" charset="0"/>
              </a:rPr>
              <a:t> </a:t>
            </a:r>
            <a:r>
              <a:rPr lang="en-US" sz="2800" i="1">
                <a:latin typeface="Verdana" pitchFamily="34" charset="0"/>
              </a:rPr>
              <a:t>A</a:t>
            </a:r>
            <a:r>
              <a:rPr lang="en-US" sz="2800">
                <a:latin typeface="Verdana" pitchFamily="34" charset="0"/>
              </a:rPr>
              <a:t> (5, 20)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Verdana" pitchFamily="34" charset="0"/>
              </a:rPr>
              <a:t>2.</a:t>
            </a:r>
            <a:r>
              <a:rPr lang="en-US" sz="2800">
                <a:latin typeface="Verdana" pitchFamily="34" charset="0"/>
              </a:rPr>
              <a:t> </a:t>
            </a:r>
            <a:r>
              <a:rPr lang="en-US" sz="2800" i="1">
                <a:latin typeface="Verdana" pitchFamily="34" charset="0"/>
              </a:rPr>
              <a:t>B</a:t>
            </a:r>
            <a:r>
              <a:rPr lang="en-US" sz="2800">
                <a:latin typeface="Verdana" pitchFamily="34" charset="0"/>
              </a:rPr>
              <a:t> (20, 15)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Verdana" pitchFamily="34" charset="0"/>
              </a:rPr>
              <a:t>3.</a:t>
            </a:r>
            <a:r>
              <a:rPr lang="en-US" sz="2800" i="1">
                <a:latin typeface="Verdana" pitchFamily="34" charset="0"/>
              </a:rPr>
              <a:t> C</a:t>
            </a:r>
            <a:r>
              <a:rPr lang="en-US" sz="2800">
                <a:latin typeface="Verdana" pitchFamily="34" charset="0"/>
              </a:rPr>
              <a:t> (10, 40)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Verdana" pitchFamily="34" charset="0"/>
              </a:rPr>
              <a:t>4.</a:t>
            </a:r>
            <a:r>
              <a:rPr lang="en-US" sz="2800" i="1">
                <a:latin typeface="Verdana" pitchFamily="34" charset="0"/>
              </a:rPr>
              <a:t> D</a:t>
            </a:r>
            <a:r>
              <a:rPr lang="en-US" sz="2800">
                <a:latin typeface="Verdana" pitchFamily="34" charset="0"/>
              </a:rPr>
              <a:t> (30, 35)</a:t>
            </a:r>
          </a:p>
        </p:txBody>
      </p:sp>
      <p:pic>
        <p:nvPicPr>
          <p:cNvPr id="8204" name="Picture 12" descr="4_7warmu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420938"/>
            <a:ext cx="4200525" cy="382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213" name="Group 21"/>
          <p:cNvGrpSpPr>
            <a:grpSpLocks/>
          </p:cNvGrpSpPr>
          <p:nvPr/>
        </p:nvGrpSpPr>
        <p:grpSpPr bwMode="auto">
          <a:xfrm>
            <a:off x="4737100" y="4495800"/>
            <a:ext cx="571500" cy="452438"/>
            <a:chOff x="2984" y="2832"/>
            <a:chExt cx="360" cy="285"/>
          </a:xfrm>
        </p:grpSpPr>
        <p:sp>
          <p:nvSpPr>
            <p:cNvPr id="8205" name="Oval 13"/>
            <p:cNvSpPr>
              <a:spLocks noChangeArrowheads="1"/>
            </p:cNvSpPr>
            <p:nvPr/>
          </p:nvSpPr>
          <p:spPr bwMode="auto">
            <a:xfrm>
              <a:off x="3177" y="3021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9" name="Text Box 17"/>
            <p:cNvSpPr txBox="1">
              <a:spLocks noChangeArrowheads="1"/>
            </p:cNvSpPr>
            <p:nvPr/>
          </p:nvSpPr>
          <p:spPr bwMode="auto">
            <a:xfrm>
              <a:off x="2984" y="2832"/>
              <a:ext cx="3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i="1">
                  <a:solidFill>
                    <a:srgbClr val="FF0000"/>
                  </a:solidFill>
                </a:rPr>
                <a:t>A</a:t>
              </a:r>
            </a:p>
          </p:txBody>
        </p:sp>
      </p:grpSp>
      <p:grpSp>
        <p:nvGrpSpPr>
          <p:cNvPr id="8214" name="Group 22"/>
          <p:cNvGrpSpPr>
            <a:grpSpLocks/>
          </p:cNvGrpSpPr>
          <p:nvPr/>
        </p:nvGrpSpPr>
        <p:grpSpPr bwMode="auto">
          <a:xfrm>
            <a:off x="5778500" y="4838700"/>
            <a:ext cx="571500" cy="447675"/>
            <a:chOff x="3640" y="3048"/>
            <a:chExt cx="360" cy="282"/>
          </a:xfrm>
        </p:grpSpPr>
        <p:sp>
          <p:nvSpPr>
            <p:cNvPr id="8206" name="Oval 14"/>
            <p:cNvSpPr>
              <a:spLocks noChangeArrowheads="1"/>
            </p:cNvSpPr>
            <p:nvPr/>
          </p:nvSpPr>
          <p:spPr bwMode="auto">
            <a:xfrm>
              <a:off x="3815" y="3234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0" name="Text Box 18"/>
            <p:cNvSpPr txBox="1">
              <a:spLocks noChangeArrowheads="1"/>
            </p:cNvSpPr>
            <p:nvPr/>
          </p:nvSpPr>
          <p:spPr bwMode="auto">
            <a:xfrm>
              <a:off x="3640" y="3048"/>
              <a:ext cx="3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i="1">
                  <a:solidFill>
                    <a:srgbClr val="FF0000"/>
                  </a:solidFill>
                </a:rPr>
                <a:t>B</a:t>
              </a:r>
            </a:p>
          </p:txBody>
        </p:sp>
      </p:grpSp>
      <p:grpSp>
        <p:nvGrpSpPr>
          <p:cNvPr id="8215" name="Group 23"/>
          <p:cNvGrpSpPr>
            <a:grpSpLocks/>
          </p:cNvGrpSpPr>
          <p:nvPr/>
        </p:nvGrpSpPr>
        <p:grpSpPr bwMode="auto">
          <a:xfrm>
            <a:off x="5118100" y="3136900"/>
            <a:ext cx="571500" cy="428625"/>
            <a:chOff x="3224" y="1976"/>
            <a:chExt cx="360" cy="270"/>
          </a:xfrm>
        </p:grpSpPr>
        <p:sp>
          <p:nvSpPr>
            <p:cNvPr id="8207" name="Oval 15"/>
            <p:cNvSpPr>
              <a:spLocks noChangeArrowheads="1"/>
            </p:cNvSpPr>
            <p:nvPr/>
          </p:nvSpPr>
          <p:spPr bwMode="auto">
            <a:xfrm>
              <a:off x="3381" y="215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1" name="Text Box 19"/>
            <p:cNvSpPr txBox="1">
              <a:spLocks noChangeArrowheads="1"/>
            </p:cNvSpPr>
            <p:nvPr/>
          </p:nvSpPr>
          <p:spPr bwMode="auto">
            <a:xfrm>
              <a:off x="3224" y="1976"/>
              <a:ext cx="3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i="1">
                  <a:solidFill>
                    <a:srgbClr val="FF0000"/>
                  </a:solidFill>
                </a:rPr>
                <a:t>C</a:t>
              </a:r>
            </a:p>
          </p:txBody>
        </p:sp>
      </p:grpSp>
      <p:grpSp>
        <p:nvGrpSpPr>
          <p:cNvPr id="8216" name="Group 24"/>
          <p:cNvGrpSpPr>
            <a:grpSpLocks/>
          </p:cNvGrpSpPr>
          <p:nvPr/>
        </p:nvGrpSpPr>
        <p:grpSpPr bwMode="auto">
          <a:xfrm>
            <a:off x="6486525" y="3429000"/>
            <a:ext cx="571500" cy="481013"/>
            <a:chOff x="4320" y="2376"/>
            <a:chExt cx="360" cy="303"/>
          </a:xfrm>
        </p:grpSpPr>
        <p:sp>
          <p:nvSpPr>
            <p:cNvPr id="8208" name="Oval 16"/>
            <p:cNvSpPr>
              <a:spLocks noChangeArrowheads="1"/>
            </p:cNvSpPr>
            <p:nvPr/>
          </p:nvSpPr>
          <p:spPr bwMode="auto">
            <a:xfrm>
              <a:off x="4476" y="2583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2" name="Text Box 20"/>
            <p:cNvSpPr txBox="1">
              <a:spLocks noChangeArrowheads="1"/>
            </p:cNvSpPr>
            <p:nvPr/>
          </p:nvSpPr>
          <p:spPr bwMode="auto">
            <a:xfrm>
              <a:off x="4320" y="2376"/>
              <a:ext cx="3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i="1">
                  <a:solidFill>
                    <a:srgbClr val="FF0000"/>
                  </a:solidFill>
                </a:rPr>
                <a:t>D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0" y="9239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>
                <a:solidFill>
                  <a:srgbClr val="006699"/>
                </a:solidFill>
                <a:latin typeface="Arial Black" pitchFamily="34" charset="0"/>
              </a:rPr>
              <a:t>Lesson Quiz: Part I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547688" y="1431925"/>
            <a:ext cx="79248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/>
              <a:t>1.</a:t>
            </a:r>
            <a:r>
              <a:rPr lang="en-US"/>
              <a:t> Use the given information to make a scatter plot. 		</a:t>
            </a:r>
            <a:endParaRPr lang="en-US">
              <a:latin typeface="Arial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800">
                <a:latin typeface="Arial" charset="0"/>
              </a:rPr>
              <a:t> </a:t>
            </a:r>
          </a:p>
          <a:p>
            <a:pPr eaLnBrk="0" hangingPunct="0">
              <a:spcBef>
                <a:spcPct val="50000"/>
              </a:spcBef>
            </a:pPr>
            <a:endParaRPr lang="en-US" sz="800">
              <a:latin typeface="Arial" charset="0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1143000" y="98425"/>
            <a:ext cx="8077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>
                <a:solidFill>
                  <a:schemeClr val="bg1"/>
                </a:solidFill>
                <a:latin typeface="Arial Black" pitchFamily="34" charset="0"/>
              </a:rPr>
              <a:t>Insert Lesson Title Here</a:t>
            </a:r>
            <a:endParaRPr lang="en-US"/>
          </a:p>
        </p:txBody>
      </p:sp>
      <p:grpSp>
        <p:nvGrpSpPr>
          <p:cNvPr id="17421" name="Group 13"/>
          <p:cNvGrpSpPr>
            <a:grpSpLocks/>
          </p:cNvGrpSpPr>
          <p:nvPr/>
        </p:nvGrpSpPr>
        <p:grpSpPr bwMode="auto">
          <a:xfrm>
            <a:off x="0" y="0"/>
            <a:ext cx="9144000" cy="6862763"/>
            <a:chOff x="0" y="0"/>
            <a:chExt cx="5760" cy="4323"/>
          </a:xfrm>
        </p:grpSpPr>
        <p:pic>
          <p:nvPicPr>
            <p:cNvPr id="17422" name="Picture 1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423" name="Picture 1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129"/>
              <a:ext cx="576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424" name="Text Box 16"/>
            <p:cNvSpPr txBox="1">
              <a:spLocks noChangeArrowheads="1"/>
            </p:cNvSpPr>
            <p:nvPr/>
          </p:nvSpPr>
          <p:spPr bwMode="auto">
            <a:xfrm>
              <a:off x="1" y="4131"/>
              <a:ext cx="66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</a:rPr>
                <a:t>Course 3</a:t>
              </a:r>
              <a:endParaRPr lang="en-US" sz="800" b="1">
                <a:latin typeface="Arial" charset="0"/>
              </a:endParaRPr>
            </a:p>
          </p:txBody>
        </p:sp>
        <p:sp>
          <p:nvSpPr>
            <p:cNvPr id="17425" name="Text Box 17"/>
            <p:cNvSpPr txBox="1">
              <a:spLocks noChangeArrowheads="1"/>
            </p:cNvSpPr>
            <p:nvPr/>
          </p:nvSpPr>
          <p:spPr bwMode="auto">
            <a:xfrm>
              <a:off x="96" y="53"/>
              <a:ext cx="54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3200" b="1">
                  <a:latin typeface="Arial Black" pitchFamily="34" charset="0"/>
                </a:rPr>
                <a:t>9-7</a:t>
              </a:r>
              <a:endParaRPr lang="en-US" sz="800">
                <a:latin typeface="Arial" charset="0"/>
              </a:endParaRPr>
            </a:p>
          </p:txBody>
        </p:sp>
        <p:sp>
          <p:nvSpPr>
            <p:cNvPr id="17426" name="Text Box 18"/>
            <p:cNvSpPr txBox="1">
              <a:spLocks noChangeArrowheads="1"/>
            </p:cNvSpPr>
            <p:nvPr/>
          </p:nvSpPr>
          <p:spPr bwMode="auto">
            <a:xfrm>
              <a:off x="672" y="62"/>
              <a:ext cx="50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>
                  <a:solidFill>
                    <a:schemeClr val="bg1"/>
                  </a:solidFill>
                  <a:latin typeface="Arial Black" pitchFamily="34" charset="0"/>
                </a:rPr>
                <a:t>Scatter Plots</a:t>
              </a:r>
            </a:p>
          </p:txBody>
        </p:sp>
      </p:grpSp>
      <p:graphicFrame>
        <p:nvGraphicFramePr>
          <p:cNvPr id="17479" name="Group 71"/>
          <p:cNvGraphicFramePr>
            <a:graphicFrameLocks noGrp="1"/>
          </p:cNvGraphicFramePr>
          <p:nvPr/>
        </p:nvGraphicFramePr>
        <p:xfrm>
          <a:off x="658813" y="2719388"/>
          <a:ext cx="4606925" cy="936626"/>
        </p:xfrm>
        <a:graphic>
          <a:graphicData uri="http://schemas.openxmlformats.org/drawingml/2006/table">
            <a:tbl>
              <a:tblPr/>
              <a:tblGrid>
                <a:gridCol w="2482850"/>
                <a:gridCol w="506412"/>
                <a:gridCol w="495300"/>
                <a:gridCol w="466725"/>
                <a:gridCol w="655638"/>
              </a:tblGrid>
              <a:tr h="474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Grading Period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E1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Number of A’s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E1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7458" name="Object 50"/>
          <p:cNvGraphicFramePr>
            <a:graphicFrameLocks noChangeAspect="1"/>
          </p:cNvGraphicFramePr>
          <p:nvPr/>
        </p:nvGraphicFramePr>
        <p:xfrm>
          <a:off x="5383213" y="1836738"/>
          <a:ext cx="3543300" cy="464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28" name="Chart" r:id="rId6" imgW="2838298" imgH="3019412" progId="Excel.Chart.8">
                  <p:embed/>
                </p:oleObj>
              </mc:Choice>
              <mc:Fallback>
                <p:oleObj name="Chart" r:id="rId6" imgW="2838298" imgH="3019412" progId="Excel.Chart.8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3213" y="1836738"/>
                        <a:ext cx="3543300" cy="464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17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1745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0" y="9239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>
                <a:solidFill>
                  <a:srgbClr val="006699"/>
                </a:solidFill>
                <a:latin typeface="Arial Black" pitchFamily="34" charset="0"/>
              </a:rPr>
              <a:t>Lesson Quiz: Part II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549275" y="1712913"/>
            <a:ext cx="8261350" cy="398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r>
              <a:rPr lang="en-US" altLang="en-US" b="1">
                <a:latin typeface="Verdana" pitchFamily="34" charset="0"/>
              </a:rPr>
              <a:t>Do the data sets have a positive, negative, or no correlation?</a:t>
            </a:r>
            <a:endParaRPr lang="en-US" sz="2000">
              <a:latin typeface="Verdana" pitchFamily="34" charset="0"/>
            </a:endParaRPr>
          </a:p>
          <a:p>
            <a:pPr eaLnBrk="0" hangingPunct="0"/>
            <a:endParaRPr lang="en-US" b="1">
              <a:latin typeface="Verdana" pitchFamily="34" charset="0"/>
            </a:endParaRPr>
          </a:p>
          <a:p>
            <a:pPr eaLnBrk="0" hangingPunct="0"/>
            <a:r>
              <a:rPr lang="en-US" b="1">
                <a:latin typeface="Verdana" pitchFamily="34" charset="0"/>
              </a:rPr>
              <a:t>2.</a:t>
            </a:r>
            <a:r>
              <a:rPr lang="en-US">
                <a:latin typeface="Verdana" pitchFamily="34" charset="0"/>
              </a:rPr>
              <a:t> the minimum wage and the year		</a:t>
            </a:r>
          </a:p>
          <a:p>
            <a:pPr eaLnBrk="0" hangingPunct="0"/>
            <a:endParaRPr lang="en-US" b="1">
              <a:latin typeface="Verdana" pitchFamily="34" charset="0"/>
            </a:endParaRPr>
          </a:p>
          <a:p>
            <a:pPr eaLnBrk="0" hangingPunct="0"/>
            <a:r>
              <a:rPr lang="en-US" b="1">
                <a:latin typeface="Verdana" pitchFamily="34" charset="0"/>
              </a:rPr>
              <a:t>3.</a:t>
            </a:r>
            <a:r>
              <a:rPr lang="en-US">
                <a:latin typeface="Verdana" pitchFamily="34" charset="0"/>
              </a:rPr>
              <a:t> the amount of precipitation and the day of the 	week</a:t>
            </a:r>
          </a:p>
          <a:p>
            <a:pPr eaLnBrk="0" hangingPunct="0"/>
            <a:endParaRPr lang="en-US" b="1">
              <a:latin typeface="Verdana" pitchFamily="34" charset="0"/>
            </a:endParaRPr>
          </a:p>
          <a:p>
            <a:pPr eaLnBrk="0" hangingPunct="0"/>
            <a:r>
              <a:rPr lang="en-US" b="1">
                <a:latin typeface="Verdana" pitchFamily="34" charset="0"/>
              </a:rPr>
              <a:t>4.</a:t>
            </a:r>
            <a:r>
              <a:rPr lang="en-US">
                <a:latin typeface="Verdana" pitchFamily="34" charset="0"/>
              </a:rPr>
              <a:t> the amount of germs on your hands and the 	number of times you wash your hands in a day</a:t>
            </a:r>
            <a:endParaRPr lang="en-US"/>
          </a:p>
          <a:p>
            <a:pPr eaLnBrk="0" hangingPunct="0"/>
            <a:r>
              <a:rPr lang="en-US" sz="800"/>
              <a:t> </a:t>
            </a:r>
          </a:p>
          <a:p>
            <a:pPr eaLnBrk="0" hangingPunct="0"/>
            <a:endParaRPr lang="en-US" sz="800"/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000125" y="4186238"/>
            <a:ext cx="487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solidFill>
                  <a:srgbClr val="FF3300"/>
                </a:solidFill>
              </a:rPr>
              <a:t>no correlation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1022350" y="3124200"/>
            <a:ext cx="411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solidFill>
                  <a:srgbClr val="FF3300"/>
                </a:solidFill>
              </a:rPr>
              <a:t>positive</a:t>
            </a:r>
            <a:endParaRPr lang="en-US">
              <a:latin typeface="Arial" charset="0"/>
            </a:endParaRP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1143000" y="98425"/>
            <a:ext cx="8077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>
                <a:solidFill>
                  <a:schemeClr val="bg1"/>
                </a:solidFill>
                <a:latin typeface="Arial Black" pitchFamily="34" charset="0"/>
              </a:rPr>
              <a:t>Insert Lesson Title Here</a:t>
            </a:r>
            <a:endParaRPr lang="en-US"/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1022350" y="5349875"/>
            <a:ext cx="487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solidFill>
                  <a:srgbClr val="FF3300"/>
                </a:solidFill>
              </a:rPr>
              <a:t>negative</a:t>
            </a:r>
          </a:p>
        </p:txBody>
      </p:sp>
      <p:grpSp>
        <p:nvGrpSpPr>
          <p:cNvPr id="27657" name="Group 9"/>
          <p:cNvGrpSpPr>
            <a:grpSpLocks/>
          </p:cNvGrpSpPr>
          <p:nvPr/>
        </p:nvGrpSpPr>
        <p:grpSpPr bwMode="auto">
          <a:xfrm>
            <a:off x="0" y="0"/>
            <a:ext cx="9144000" cy="6862763"/>
            <a:chOff x="0" y="0"/>
            <a:chExt cx="5760" cy="4323"/>
          </a:xfrm>
        </p:grpSpPr>
        <p:pic>
          <p:nvPicPr>
            <p:cNvPr id="27658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7659" name="Picture 1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129"/>
              <a:ext cx="576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660" name="Text Box 12"/>
            <p:cNvSpPr txBox="1">
              <a:spLocks noChangeArrowheads="1"/>
            </p:cNvSpPr>
            <p:nvPr/>
          </p:nvSpPr>
          <p:spPr bwMode="auto">
            <a:xfrm>
              <a:off x="1" y="4131"/>
              <a:ext cx="66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</a:rPr>
                <a:t>Course 3</a:t>
              </a:r>
              <a:endParaRPr lang="en-US" sz="800" b="1">
                <a:latin typeface="Arial" charset="0"/>
              </a:endParaRPr>
            </a:p>
          </p:txBody>
        </p:sp>
        <p:sp>
          <p:nvSpPr>
            <p:cNvPr id="27661" name="Text Box 13"/>
            <p:cNvSpPr txBox="1">
              <a:spLocks noChangeArrowheads="1"/>
            </p:cNvSpPr>
            <p:nvPr/>
          </p:nvSpPr>
          <p:spPr bwMode="auto">
            <a:xfrm>
              <a:off x="96" y="53"/>
              <a:ext cx="54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3200" b="1">
                  <a:latin typeface="Arial Black" pitchFamily="34" charset="0"/>
                </a:rPr>
                <a:t>9-7</a:t>
              </a:r>
              <a:endParaRPr lang="en-US" sz="800">
                <a:latin typeface="Arial" charset="0"/>
              </a:endParaRPr>
            </a:p>
          </p:txBody>
        </p:sp>
        <p:sp>
          <p:nvSpPr>
            <p:cNvPr id="27662" name="Text Box 14"/>
            <p:cNvSpPr txBox="1">
              <a:spLocks noChangeArrowheads="1"/>
            </p:cNvSpPr>
            <p:nvPr/>
          </p:nvSpPr>
          <p:spPr bwMode="auto">
            <a:xfrm>
              <a:off x="672" y="62"/>
              <a:ext cx="50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>
                  <a:solidFill>
                    <a:schemeClr val="bg1"/>
                  </a:solidFill>
                  <a:latin typeface="Arial Black" pitchFamily="34" charset="0"/>
                </a:rPr>
                <a:t>Scatter Plots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utoUpdateAnimBg="0"/>
      <p:bldP spid="27653" grpId="0" autoUpdateAnimBg="0"/>
      <p:bldP spid="27655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457200" y="1600200"/>
            <a:ext cx="8183563" cy="2509838"/>
          </a:xfrm>
          <a:prstGeom prst="rect">
            <a:avLst/>
          </a:prstGeom>
          <a:noFill/>
          <a:ln w="28575">
            <a:solidFill>
              <a:srgbClr val="DBDBD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en-US" sz="2800" b="1">
                <a:solidFill>
                  <a:srgbClr val="006699"/>
                </a:solidFill>
              </a:rPr>
              <a:t>Problem of the Day</a:t>
            </a:r>
            <a:endParaRPr lang="en-US" altLang="en-US" sz="2800">
              <a:solidFill>
                <a:srgbClr val="006699"/>
              </a:solidFill>
            </a:endParaRPr>
          </a:p>
          <a:p>
            <a:r>
              <a:rPr lang="en-US" altLang="en-US" sz="2800"/>
              <a:t>What is the least number that can be divided evenly by each of the numbers 1 through 12?</a:t>
            </a:r>
          </a:p>
          <a:p>
            <a:endParaRPr lang="en-US" altLang="en-US" sz="800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590550" y="3449638"/>
            <a:ext cx="1574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800" b="1">
                <a:solidFill>
                  <a:srgbClr val="FF3300"/>
                </a:solidFill>
                <a:sym typeface="Symbol" pitchFamily="18" charset="2"/>
              </a:rPr>
              <a:t>27,720</a:t>
            </a:r>
            <a:endParaRPr lang="en-US" sz="2800" b="1">
              <a:sym typeface="Symbol" pitchFamily="18" charset="2"/>
            </a:endParaRPr>
          </a:p>
        </p:txBody>
      </p:sp>
      <p:grpSp>
        <p:nvGrpSpPr>
          <p:cNvPr id="7188" name="Group 20"/>
          <p:cNvGrpSpPr>
            <a:grpSpLocks/>
          </p:cNvGrpSpPr>
          <p:nvPr/>
        </p:nvGrpSpPr>
        <p:grpSpPr bwMode="auto">
          <a:xfrm>
            <a:off x="0" y="0"/>
            <a:ext cx="9144000" cy="6862763"/>
            <a:chOff x="0" y="0"/>
            <a:chExt cx="5760" cy="4323"/>
          </a:xfrm>
        </p:grpSpPr>
        <p:pic>
          <p:nvPicPr>
            <p:cNvPr id="7189" name="Picture 2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90" name="Picture 2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129"/>
              <a:ext cx="576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191" name="Text Box 23"/>
            <p:cNvSpPr txBox="1">
              <a:spLocks noChangeArrowheads="1"/>
            </p:cNvSpPr>
            <p:nvPr/>
          </p:nvSpPr>
          <p:spPr bwMode="auto">
            <a:xfrm>
              <a:off x="1" y="4131"/>
              <a:ext cx="66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</a:rPr>
                <a:t>Course 3</a:t>
              </a:r>
              <a:endParaRPr lang="en-US" sz="800" b="1">
                <a:latin typeface="Arial" charset="0"/>
              </a:endParaRPr>
            </a:p>
          </p:txBody>
        </p:sp>
        <p:sp>
          <p:nvSpPr>
            <p:cNvPr id="7192" name="Text Box 24"/>
            <p:cNvSpPr txBox="1">
              <a:spLocks noChangeArrowheads="1"/>
            </p:cNvSpPr>
            <p:nvPr/>
          </p:nvSpPr>
          <p:spPr bwMode="auto">
            <a:xfrm>
              <a:off x="96" y="53"/>
              <a:ext cx="54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3200" b="1">
                  <a:latin typeface="Arial Black" pitchFamily="34" charset="0"/>
                </a:rPr>
                <a:t>9-7</a:t>
              </a:r>
              <a:endParaRPr lang="en-US" sz="800">
                <a:latin typeface="Arial" charset="0"/>
              </a:endParaRPr>
            </a:p>
          </p:txBody>
        </p:sp>
        <p:sp>
          <p:nvSpPr>
            <p:cNvPr id="7193" name="Text Box 25"/>
            <p:cNvSpPr txBox="1">
              <a:spLocks noChangeArrowheads="1"/>
            </p:cNvSpPr>
            <p:nvPr/>
          </p:nvSpPr>
          <p:spPr bwMode="auto">
            <a:xfrm>
              <a:off x="672" y="62"/>
              <a:ext cx="50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>
                  <a:solidFill>
                    <a:schemeClr val="bg1"/>
                  </a:solidFill>
                  <a:latin typeface="Arial Black" pitchFamily="34" charset="0"/>
                </a:rPr>
                <a:t>Scatter Plots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381000" y="2438400"/>
            <a:ext cx="8305800" cy="1066800"/>
          </a:xfrm>
          <a:prstGeom prst="rect">
            <a:avLst/>
          </a:prstGeom>
          <a:noFill/>
          <a:ln w="28575">
            <a:solidFill>
              <a:srgbClr val="DBDBD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altLang="en-US" sz="3000" i="1">
                <a:solidFill>
                  <a:srgbClr val="FF0000"/>
                </a:solidFill>
              </a:rPr>
              <a:t>Learn</a:t>
            </a:r>
            <a:r>
              <a:rPr lang="en-US" altLang="en-US" sz="3000"/>
              <a:t> to create and interpret scatter plots.</a:t>
            </a:r>
            <a:r>
              <a:rPr lang="en-US" altLang="en-US" sz="3200">
                <a:latin typeface="Arial" charset="0"/>
              </a:rPr>
              <a:t> </a:t>
            </a:r>
          </a:p>
        </p:txBody>
      </p:sp>
      <p:grpSp>
        <p:nvGrpSpPr>
          <p:cNvPr id="11272" name="Group 8"/>
          <p:cNvGrpSpPr>
            <a:grpSpLocks/>
          </p:cNvGrpSpPr>
          <p:nvPr/>
        </p:nvGrpSpPr>
        <p:grpSpPr bwMode="auto">
          <a:xfrm>
            <a:off x="0" y="0"/>
            <a:ext cx="9144000" cy="6862763"/>
            <a:chOff x="0" y="0"/>
            <a:chExt cx="5760" cy="4323"/>
          </a:xfrm>
        </p:grpSpPr>
        <p:pic>
          <p:nvPicPr>
            <p:cNvPr id="11273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74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129"/>
              <a:ext cx="576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275" name="Text Box 11"/>
            <p:cNvSpPr txBox="1">
              <a:spLocks noChangeArrowheads="1"/>
            </p:cNvSpPr>
            <p:nvPr/>
          </p:nvSpPr>
          <p:spPr bwMode="auto">
            <a:xfrm>
              <a:off x="1" y="4131"/>
              <a:ext cx="66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</a:rPr>
                <a:t>Course 3</a:t>
              </a:r>
              <a:endParaRPr lang="en-US" sz="800" b="1">
                <a:latin typeface="Arial" charset="0"/>
              </a:endParaRPr>
            </a:p>
          </p:txBody>
        </p:sp>
        <p:sp>
          <p:nvSpPr>
            <p:cNvPr id="11276" name="Text Box 12"/>
            <p:cNvSpPr txBox="1">
              <a:spLocks noChangeArrowheads="1"/>
            </p:cNvSpPr>
            <p:nvPr/>
          </p:nvSpPr>
          <p:spPr bwMode="auto">
            <a:xfrm>
              <a:off x="96" y="53"/>
              <a:ext cx="543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3200" b="1">
                  <a:latin typeface="Arial Black" pitchFamily="34" charset="0"/>
                </a:rPr>
                <a:t>9-7</a:t>
              </a:r>
              <a:endParaRPr lang="en-US" sz="800">
                <a:latin typeface="Arial" charset="0"/>
              </a:endParaRPr>
            </a:p>
          </p:txBody>
        </p:sp>
        <p:sp>
          <p:nvSpPr>
            <p:cNvPr id="11277" name="Text Box 13"/>
            <p:cNvSpPr txBox="1">
              <a:spLocks noChangeArrowheads="1"/>
            </p:cNvSpPr>
            <p:nvPr/>
          </p:nvSpPr>
          <p:spPr bwMode="auto">
            <a:xfrm>
              <a:off x="672" y="62"/>
              <a:ext cx="50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>
                  <a:solidFill>
                    <a:schemeClr val="bg1"/>
                  </a:solidFill>
                  <a:latin typeface="Arial Black" pitchFamily="34" charset="0"/>
                </a:rPr>
                <a:t>Scatter Plots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6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106680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en-US" sz="4000">
                <a:solidFill>
                  <a:srgbClr val="006699"/>
                </a:solidFill>
                <a:latin typeface="Arial Black" pitchFamily="34" charset="0"/>
              </a:rPr>
              <a:t>Vocabulary</a:t>
            </a:r>
            <a:endParaRPr lang="en-US" altLang="en-US" sz="440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914400" y="1828800"/>
            <a:ext cx="7162800" cy="2076450"/>
          </a:xfrm>
          <a:prstGeom prst="rect">
            <a:avLst/>
          </a:prstGeom>
          <a:noFill/>
          <a:ln w="28575">
            <a:solidFill>
              <a:srgbClr val="DBDBD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en-US" altLang="en-US" sz="3200"/>
              <a:t>scatter plot</a:t>
            </a:r>
          </a:p>
          <a:p>
            <a:pPr marL="342900" indent="-342900">
              <a:lnSpc>
                <a:spcPct val="120000"/>
              </a:lnSpc>
            </a:pPr>
            <a:r>
              <a:rPr lang="en-US" altLang="en-US" sz="3200"/>
              <a:t>correlation</a:t>
            </a:r>
          </a:p>
          <a:p>
            <a:pPr marL="342900" indent="-342900">
              <a:lnSpc>
                <a:spcPct val="120000"/>
              </a:lnSpc>
            </a:pPr>
            <a:r>
              <a:rPr lang="en-US" altLang="en-US" sz="3200"/>
              <a:t>line of best fit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1146175" y="92075"/>
            <a:ext cx="55594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3200">
                <a:solidFill>
                  <a:schemeClr val="bg1"/>
                </a:solidFill>
                <a:latin typeface="Arial Black" pitchFamily="34" charset="0"/>
              </a:rPr>
              <a:t>Insert Lesson Title Here</a:t>
            </a:r>
            <a:endParaRPr lang="en-US"/>
          </a:p>
        </p:txBody>
      </p:sp>
      <p:grpSp>
        <p:nvGrpSpPr>
          <p:cNvPr id="19465" name="Group 9"/>
          <p:cNvGrpSpPr>
            <a:grpSpLocks/>
          </p:cNvGrpSpPr>
          <p:nvPr/>
        </p:nvGrpSpPr>
        <p:grpSpPr bwMode="auto">
          <a:xfrm>
            <a:off x="0" y="0"/>
            <a:ext cx="9144000" cy="6862763"/>
            <a:chOff x="0" y="0"/>
            <a:chExt cx="5760" cy="4323"/>
          </a:xfrm>
        </p:grpSpPr>
        <p:pic>
          <p:nvPicPr>
            <p:cNvPr id="19466" name="Picture 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467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129"/>
              <a:ext cx="576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468" name="Text Box 12"/>
            <p:cNvSpPr txBox="1">
              <a:spLocks noChangeArrowheads="1"/>
            </p:cNvSpPr>
            <p:nvPr/>
          </p:nvSpPr>
          <p:spPr bwMode="auto">
            <a:xfrm>
              <a:off x="1" y="4131"/>
              <a:ext cx="66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</a:rPr>
                <a:t>Course 3</a:t>
              </a:r>
              <a:endParaRPr lang="en-US" sz="800" b="1">
                <a:latin typeface="Arial" charset="0"/>
              </a:endParaRPr>
            </a:p>
          </p:txBody>
        </p:sp>
        <p:sp>
          <p:nvSpPr>
            <p:cNvPr id="19469" name="Text Box 13"/>
            <p:cNvSpPr txBox="1">
              <a:spLocks noChangeArrowheads="1"/>
            </p:cNvSpPr>
            <p:nvPr/>
          </p:nvSpPr>
          <p:spPr bwMode="auto">
            <a:xfrm>
              <a:off x="96" y="53"/>
              <a:ext cx="54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3200" b="1">
                  <a:latin typeface="Arial Black" pitchFamily="34" charset="0"/>
                </a:rPr>
                <a:t>9-7</a:t>
              </a:r>
              <a:endParaRPr lang="en-US" sz="800">
                <a:latin typeface="Arial" charset="0"/>
              </a:endParaRPr>
            </a:p>
          </p:txBody>
        </p:sp>
        <p:sp>
          <p:nvSpPr>
            <p:cNvPr id="19470" name="Text Box 14"/>
            <p:cNvSpPr txBox="1">
              <a:spLocks noChangeArrowheads="1"/>
            </p:cNvSpPr>
            <p:nvPr/>
          </p:nvSpPr>
          <p:spPr bwMode="auto">
            <a:xfrm>
              <a:off x="672" y="62"/>
              <a:ext cx="50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>
                  <a:solidFill>
                    <a:schemeClr val="bg1"/>
                  </a:solidFill>
                  <a:latin typeface="Arial Black" pitchFamily="34" charset="0"/>
                </a:rPr>
                <a:t>Scatter Plots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autoUpdateAnimBg="0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0" y="0"/>
            <a:ext cx="9144000" cy="6862763"/>
            <a:chOff x="0" y="0"/>
            <a:chExt cx="5760" cy="4323"/>
          </a:xfrm>
        </p:grpSpPr>
        <p:pic>
          <p:nvPicPr>
            <p:cNvPr id="12296" name="Picture 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297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129"/>
              <a:ext cx="576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298" name="Text Box 10"/>
            <p:cNvSpPr txBox="1">
              <a:spLocks noChangeArrowheads="1"/>
            </p:cNvSpPr>
            <p:nvPr/>
          </p:nvSpPr>
          <p:spPr bwMode="auto">
            <a:xfrm>
              <a:off x="1" y="4131"/>
              <a:ext cx="66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</a:rPr>
                <a:t>Course 3</a:t>
              </a:r>
              <a:endParaRPr lang="en-US" sz="800" b="1">
                <a:latin typeface="Arial" charset="0"/>
              </a:endParaRPr>
            </a:p>
          </p:txBody>
        </p:sp>
        <p:sp>
          <p:nvSpPr>
            <p:cNvPr id="12299" name="Text Box 11"/>
            <p:cNvSpPr txBox="1">
              <a:spLocks noChangeArrowheads="1"/>
            </p:cNvSpPr>
            <p:nvPr/>
          </p:nvSpPr>
          <p:spPr bwMode="auto">
            <a:xfrm>
              <a:off x="96" y="53"/>
              <a:ext cx="54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3200" b="1">
                  <a:latin typeface="Arial Black" pitchFamily="34" charset="0"/>
                </a:rPr>
                <a:t>9-7</a:t>
              </a:r>
              <a:endParaRPr lang="en-US" sz="800">
                <a:latin typeface="Arial" charset="0"/>
              </a:endParaRPr>
            </a:p>
          </p:txBody>
        </p:sp>
        <p:sp>
          <p:nvSpPr>
            <p:cNvPr id="12300" name="Text Box 12"/>
            <p:cNvSpPr txBox="1">
              <a:spLocks noChangeArrowheads="1"/>
            </p:cNvSpPr>
            <p:nvPr/>
          </p:nvSpPr>
          <p:spPr bwMode="auto">
            <a:xfrm>
              <a:off x="672" y="62"/>
              <a:ext cx="50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>
                  <a:solidFill>
                    <a:schemeClr val="bg1"/>
                  </a:solidFill>
                  <a:latin typeface="Arial Black" pitchFamily="34" charset="0"/>
                </a:rPr>
                <a:t>Scatter Plots</a:t>
              </a:r>
            </a:p>
          </p:txBody>
        </p:sp>
      </p:grp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830263" y="1601788"/>
            <a:ext cx="7591425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A </a:t>
            </a:r>
            <a:r>
              <a:rPr lang="en-US" sz="2800" b="1" u="sng"/>
              <a:t>scatter plot</a:t>
            </a:r>
            <a:r>
              <a:rPr lang="en-US" sz="2800"/>
              <a:t> is a graph with points plotted to show a relationship between two sets of data.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457200" y="1800225"/>
            <a:ext cx="8237538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b="1"/>
              <a:t>Use the given data to make a scatter plot of the weight and height of each member of a basketball team.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63500" y="923925"/>
            <a:ext cx="90805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2168525">
              <a:defRPr>
                <a:solidFill>
                  <a:schemeClr val="tx1"/>
                </a:solidFill>
                <a:latin typeface="Arial" charset="0"/>
              </a:defRPr>
            </a:lvl2pPr>
            <a:lvl3pPr marL="2282825">
              <a:defRPr>
                <a:solidFill>
                  <a:schemeClr val="tx1"/>
                </a:solidFill>
                <a:latin typeface="Arial" charset="0"/>
              </a:defRPr>
            </a:lvl3pPr>
            <a:lvl4pPr marL="2397125">
              <a:defRPr>
                <a:solidFill>
                  <a:schemeClr val="tx1"/>
                </a:solidFill>
                <a:latin typeface="Arial" charset="0"/>
              </a:defRPr>
            </a:lvl4pPr>
            <a:lvl5pPr marL="2511425">
              <a:defRPr>
                <a:solidFill>
                  <a:schemeClr val="tx1"/>
                </a:solidFill>
                <a:latin typeface="Arial" charset="0"/>
              </a:defRPr>
            </a:lvl5pPr>
            <a:lvl6pPr marL="29686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4258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83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340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en-US" altLang="en-US">
                <a:solidFill>
                  <a:srgbClr val="006699"/>
                </a:solidFill>
                <a:latin typeface="Arial Black" pitchFamily="34" charset="0"/>
              </a:rPr>
              <a:t>Additional Example 1: Making a Scatter Plot of a Data Set</a:t>
            </a:r>
          </a:p>
        </p:txBody>
      </p:sp>
      <p:grpSp>
        <p:nvGrpSpPr>
          <p:cNvPr id="16393" name="Group 9"/>
          <p:cNvGrpSpPr>
            <a:grpSpLocks/>
          </p:cNvGrpSpPr>
          <p:nvPr/>
        </p:nvGrpSpPr>
        <p:grpSpPr bwMode="auto">
          <a:xfrm>
            <a:off x="0" y="0"/>
            <a:ext cx="9144000" cy="6862763"/>
            <a:chOff x="0" y="0"/>
            <a:chExt cx="5760" cy="4323"/>
          </a:xfrm>
        </p:grpSpPr>
        <p:pic>
          <p:nvPicPr>
            <p:cNvPr id="16394" name="Picture 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395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129"/>
              <a:ext cx="576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396" name="Text Box 12"/>
            <p:cNvSpPr txBox="1">
              <a:spLocks noChangeArrowheads="1"/>
            </p:cNvSpPr>
            <p:nvPr/>
          </p:nvSpPr>
          <p:spPr bwMode="auto">
            <a:xfrm>
              <a:off x="1" y="4131"/>
              <a:ext cx="66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</a:rPr>
                <a:t>Course 3</a:t>
              </a:r>
              <a:endParaRPr lang="en-US" sz="800" b="1">
                <a:latin typeface="Arial" charset="0"/>
              </a:endParaRPr>
            </a:p>
          </p:txBody>
        </p:sp>
        <p:sp>
          <p:nvSpPr>
            <p:cNvPr id="16397" name="Text Box 13"/>
            <p:cNvSpPr txBox="1">
              <a:spLocks noChangeArrowheads="1"/>
            </p:cNvSpPr>
            <p:nvPr/>
          </p:nvSpPr>
          <p:spPr bwMode="auto">
            <a:xfrm>
              <a:off x="96" y="53"/>
              <a:ext cx="54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3200" b="1">
                  <a:latin typeface="Arial Black" pitchFamily="34" charset="0"/>
                </a:rPr>
                <a:t>9-7</a:t>
              </a:r>
              <a:endParaRPr lang="en-US" sz="800">
                <a:latin typeface="Arial" charset="0"/>
              </a:endParaRPr>
            </a:p>
          </p:txBody>
        </p:sp>
        <p:sp>
          <p:nvSpPr>
            <p:cNvPr id="16398" name="Text Box 14"/>
            <p:cNvSpPr txBox="1">
              <a:spLocks noChangeArrowheads="1"/>
            </p:cNvSpPr>
            <p:nvPr/>
          </p:nvSpPr>
          <p:spPr bwMode="auto">
            <a:xfrm>
              <a:off x="672" y="62"/>
              <a:ext cx="50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>
                  <a:solidFill>
                    <a:schemeClr val="bg1"/>
                  </a:solidFill>
                  <a:latin typeface="Arial Black" pitchFamily="34" charset="0"/>
                </a:rPr>
                <a:t>Scatter Plots</a:t>
              </a:r>
            </a:p>
          </p:txBody>
        </p:sp>
      </p:grpSp>
      <p:pic>
        <p:nvPicPr>
          <p:cNvPr id="16401" name="Picture 17" descr="4_7examp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3109913"/>
            <a:ext cx="4318000" cy="1900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02" name="Picture 18" descr="4_7examp1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0325" y="3014663"/>
            <a:ext cx="3394075" cy="3005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403" name="Text Box 19"/>
          <p:cNvSpPr txBox="1">
            <a:spLocks noChangeArrowheads="1"/>
          </p:cNvSpPr>
          <p:nvPr/>
        </p:nvSpPr>
        <p:spPr bwMode="auto">
          <a:xfrm>
            <a:off x="331788" y="5168900"/>
            <a:ext cx="53848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i="1">
                <a:solidFill>
                  <a:srgbClr val="3365FF"/>
                </a:solidFill>
              </a:rPr>
              <a:t>The points on the scatter plot are (71, 170), (68, 160), (70, 175), (73, 180), and (74, 190).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517525" y="1449388"/>
            <a:ext cx="8237538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b="1"/>
              <a:t>Use the given data to make a scatter plot of the weight and height of each member of a soccer team.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63500" y="922338"/>
            <a:ext cx="9080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2168525">
              <a:defRPr>
                <a:solidFill>
                  <a:schemeClr val="tx1"/>
                </a:solidFill>
                <a:latin typeface="Arial" charset="0"/>
              </a:defRPr>
            </a:lvl2pPr>
            <a:lvl3pPr marL="2282825">
              <a:defRPr>
                <a:solidFill>
                  <a:schemeClr val="tx1"/>
                </a:solidFill>
                <a:latin typeface="Arial" charset="0"/>
              </a:defRPr>
            </a:lvl3pPr>
            <a:lvl4pPr marL="2397125">
              <a:defRPr>
                <a:solidFill>
                  <a:schemeClr val="tx1"/>
                </a:solidFill>
                <a:latin typeface="Arial" charset="0"/>
              </a:defRPr>
            </a:lvl4pPr>
            <a:lvl5pPr marL="2511425">
              <a:defRPr>
                <a:solidFill>
                  <a:schemeClr val="tx1"/>
                </a:solidFill>
                <a:latin typeface="Arial" charset="0"/>
              </a:defRPr>
            </a:lvl5pPr>
            <a:lvl6pPr marL="29686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4258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83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340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en-US" altLang="en-US">
                <a:solidFill>
                  <a:srgbClr val="006699"/>
                </a:solidFill>
                <a:latin typeface="Arial Black" pitchFamily="34" charset="0"/>
              </a:rPr>
              <a:t>Check It Out: Example 1</a:t>
            </a:r>
          </a:p>
        </p:txBody>
      </p:sp>
      <p:grpSp>
        <p:nvGrpSpPr>
          <p:cNvPr id="33796" name="Group 4"/>
          <p:cNvGrpSpPr>
            <a:grpSpLocks/>
          </p:cNvGrpSpPr>
          <p:nvPr/>
        </p:nvGrpSpPr>
        <p:grpSpPr bwMode="auto">
          <a:xfrm>
            <a:off x="0" y="0"/>
            <a:ext cx="9144000" cy="6862763"/>
            <a:chOff x="0" y="0"/>
            <a:chExt cx="5760" cy="4323"/>
          </a:xfrm>
        </p:grpSpPr>
        <p:pic>
          <p:nvPicPr>
            <p:cNvPr id="33797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3798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129"/>
              <a:ext cx="576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3799" name="Text Box 7"/>
            <p:cNvSpPr txBox="1">
              <a:spLocks noChangeArrowheads="1"/>
            </p:cNvSpPr>
            <p:nvPr/>
          </p:nvSpPr>
          <p:spPr bwMode="auto">
            <a:xfrm>
              <a:off x="1" y="4131"/>
              <a:ext cx="66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</a:rPr>
                <a:t>Course 3</a:t>
              </a:r>
              <a:endParaRPr lang="en-US" sz="800" b="1">
                <a:latin typeface="Arial" charset="0"/>
              </a:endParaRPr>
            </a:p>
          </p:txBody>
        </p:sp>
        <p:sp>
          <p:nvSpPr>
            <p:cNvPr id="33800" name="Text Box 8"/>
            <p:cNvSpPr txBox="1">
              <a:spLocks noChangeArrowheads="1"/>
            </p:cNvSpPr>
            <p:nvPr/>
          </p:nvSpPr>
          <p:spPr bwMode="auto">
            <a:xfrm>
              <a:off x="96" y="53"/>
              <a:ext cx="54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3200" b="1">
                  <a:latin typeface="Arial Black" pitchFamily="34" charset="0"/>
                </a:rPr>
                <a:t>9-7</a:t>
              </a:r>
              <a:endParaRPr lang="en-US" sz="800">
                <a:latin typeface="Arial" charset="0"/>
              </a:endParaRPr>
            </a:p>
          </p:txBody>
        </p:sp>
        <p:sp>
          <p:nvSpPr>
            <p:cNvPr id="33801" name="Text Box 9"/>
            <p:cNvSpPr txBox="1">
              <a:spLocks noChangeArrowheads="1"/>
            </p:cNvSpPr>
            <p:nvPr/>
          </p:nvSpPr>
          <p:spPr bwMode="auto">
            <a:xfrm>
              <a:off x="672" y="62"/>
              <a:ext cx="50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>
                  <a:solidFill>
                    <a:schemeClr val="bg1"/>
                  </a:solidFill>
                  <a:latin typeface="Arial Black" pitchFamily="34" charset="0"/>
                </a:rPr>
                <a:t>Scatter Plots</a:t>
              </a:r>
            </a:p>
          </p:txBody>
        </p:sp>
      </p:grpSp>
      <p:sp>
        <p:nvSpPr>
          <p:cNvPr id="33818" name="Rectangle 26"/>
          <p:cNvSpPr>
            <a:spLocks noChangeArrowheads="1"/>
          </p:cNvSpPr>
          <p:nvPr/>
        </p:nvSpPr>
        <p:spPr bwMode="auto">
          <a:xfrm>
            <a:off x="2168525" y="4506913"/>
            <a:ext cx="16859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1800"/>
              <a:t>120</a:t>
            </a:r>
          </a:p>
        </p:txBody>
      </p:sp>
      <p:sp>
        <p:nvSpPr>
          <p:cNvPr id="33817" name="Rectangle 25"/>
          <p:cNvSpPr>
            <a:spLocks noChangeArrowheads="1"/>
          </p:cNvSpPr>
          <p:nvPr/>
        </p:nvSpPr>
        <p:spPr bwMode="auto">
          <a:xfrm>
            <a:off x="669925" y="4506913"/>
            <a:ext cx="1498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1800"/>
              <a:t>62</a:t>
            </a:r>
          </a:p>
        </p:txBody>
      </p:sp>
      <p:sp>
        <p:nvSpPr>
          <p:cNvPr id="33816" name="Rectangle 24"/>
          <p:cNvSpPr>
            <a:spLocks noChangeArrowheads="1"/>
          </p:cNvSpPr>
          <p:nvPr/>
        </p:nvSpPr>
        <p:spPr bwMode="auto">
          <a:xfrm>
            <a:off x="2168525" y="4141788"/>
            <a:ext cx="16859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1800"/>
              <a:t>135</a:t>
            </a:r>
          </a:p>
        </p:txBody>
      </p:sp>
      <p:sp>
        <p:nvSpPr>
          <p:cNvPr id="33815" name="Rectangle 23"/>
          <p:cNvSpPr>
            <a:spLocks noChangeArrowheads="1"/>
          </p:cNvSpPr>
          <p:nvPr/>
        </p:nvSpPr>
        <p:spPr bwMode="auto">
          <a:xfrm>
            <a:off x="669925" y="4141788"/>
            <a:ext cx="1498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1800"/>
              <a:t>68</a:t>
            </a:r>
          </a:p>
        </p:txBody>
      </p:sp>
      <p:sp>
        <p:nvSpPr>
          <p:cNvPr id="33814" name="Rectangle 22"/>
          <p:cNvSpPr>
            <a:spLocks noChangeArrowheads="1"/>
          </p:cNvSpPr>
          <p:nvPr/>
        </p:nvSpPr>
        <p:spPr bwMode="auto">
          <a:xfrm>
            <a:off x="2168525" y="3776663"/>
            <a:ext cx="16859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1800"/>
              <a:t>175</a:t>
            </a:r>
          </a:p>
        </p:txBody>
      </p:sp>
      <p:sp>
        <p:nvSpPr>
          <p:cNvPr id="33813" name="Rectangle 21"/>
          <p:cNvSpPr>
            <a:spLocks noChangeArrowheads="1"/>
          </p:cNvSpPr>
          <p:nvPr/>
        </p:nvSpPr>
        <p:spPr bwMode="auto">
          <a:xfrm>
            <a:off x="669925" y="3776663"/>
            <a:ext cx="1498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1800"/>
              <a:t>69</a:t>
            </a:r>
          </a:p>
        </p:txBody>
      </p:sp>
      <p:sp>
        <p:nvSpPr>
          <p:cNvPr id="33812" name="Rectangle 20"/>
          <p:cNvSpPr>
            <a:spLocks noChangeArrowheads="1"/>
          </p:cNvSpPr>
          <p:nvPr/>
        </p:nvSpPr>
        <p:spPr bwMode="auto">
          <a:xfrm>
            <a:off x="2168525" y="3411538"/>
            <a:ext cx="16859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1800"/>
              <a:t>156</a:t>
            </a:r>
          </a:p>
        </p:txBody>
      </p:sp>
      <p:sp>
        <p:nvSpPr>
          <p:cNvPr id="33811" name="Rectangle 19"/>
          <p:cNvSpPr>
            <a:spLocks noChangeArrowheads="1"/>
          </p:cNvSpPr>
          <p:nvPr/>
        </p:nvSpPr>
        <p:spPr bwMode="auto">
          <a:xfrm>
            <a:off x="669925" y="3411538"/>
            <a:ext cx="1498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1800"/>
              <a:t>67</a:t>
            </a:r>
          </a:p>
        </p:txBody>
      </p:sp>
      <p:sp>
        <p:nvSpPr>
          <p:cNvPr id="33810" name="Rectangle 18"/>
          <p:cNvSpPr>
            <a:spLocks noChangeArrowheads="1"/>
          </p:cNvSpPr>
          <p:nvPr/>
        </p:nvSpPr>
        <p:spPr bwMode="auto">
          <a:xfrm>
            <a:off x="2168525" y="3046413"/>
            <a:ext cx="16859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1800"/>
              <a:t>125</a:t>
            </a:r>
          </a:p>
        </p:txBody>
      </p:sp>
      <p:sp>
        <p:nvSpPr>
          <p:cNvPr id="33809" name="Rectangle 17"/>
          <p:cNvSpPr>
            <a:spLocks noChangeArrowheads="1"/>
          </p:cNvSpPr>
          <p:nvPr/>
        </p:nvSpPr>
        <p:spPr bwMode="auto">
          <a:xfrm>
            <a:off x="669925" y="3046413"/>
            <a:ext cx="1498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1800"/>
              <a:t>63</a:t>
            </a:r>
          </a:p>
        </p:txBody>
      </p:sp>
      <p:sp>
        <p:nvSpPr>
          <p:cNvPr id="33808" name="Rectangle 16"/>
          <p:cNvSpPr>
            <a:spLocks noChangeArrowheads="1"/>
          </p:cNvSpPr>
          <p:nvPr/>
        </p:nvSpPr>
        <p:spPr bwMode="auto">
          <a:xfrm>
            <a:off x="2168525" y="2681288"/>
            <a:ext cx="1685925" cy="365125"/>
          </a:xfrm>
          <a:prstGeom prst="rect">
            <a:avLst/>
          </a:prstGeom>
          <a:solidFill>
            <a:srgbClr val="B7E1C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1800"/>
              <a:t>Weight (lbs)</a:t>
            </a:r>
          </a:p>
        </p:txBody>
      </p:sp>
      <p:sp>
        <p:nvSpPr>
          <p:cNvPr id="33807" name="Rectangle 15"/>
          <p:cNvSpPr>
            <a:spLocks noChangeArrowheads="1"/>
          </p:cNvSpPr>
          <p:nvPr/>
        </p:nvSpPr>
        <p:spPr bwMode="auto">
          <a:xfrm>
            <a:off x="669925" y="2681288"/>
            <a:ext cx="1498600" cy="365125"/>
          </a:xfrm>
          <a:prstGeom prst="rect">
            <a:avLst/>
          </a:prstGeom>
          <a:solidFill>
            <a:srgbClr val="B7E1C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1800"/>
              <a:t>Height (in)</a:t>
            </a:r>
          </a:p>
        </p:txBody>
      </p:sp>
      <p:sp>
        <p:nvSpPr>
          <p:cNvPr id="33819" name="Line 27"/>
          <p:cNvSpPr>
            <a:spLocks noChangeShapeType="1"/>
          </p:cNvSpPr>
          <p:nvPr/>
        </p:nvSpPr>
        <p:spPr bwMode="auto">
          <a:xfrm>
            <a:off x="669925" y="2681288"/>
            <a:ext cx="31845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20" name="Line 28"/>
          <p:cNvSpPr>
            <a:spLocks noChangeShapeType="1"/>
          </p:cNvSpPr>
          <p:nvPr/>
        </p:nvSpPr>
        <p:spPr bwMode="auto">
          <a:xfrm>
            <a:off x="669925" y="3046413"/>
            <a:ext cx="3184525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21" name="Line 29"/>
          <p:cNvSpPr>
            <a:spLocks noChangeShapeType="1"/>
          </p:cNvSpPr>
          <p:nvPr/>
        </p:nvSpPr>
        <p:spPr bwMode="auto">
          <a:xfrm>
            <a:off x="669925" y="3411538"/>
            <a:ext cx="31845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22" name="Line 30"/>
          <p:cNvSpPr>
            <a:spLocks noChangeShapeType="1"/>
          </p:cNvSpPr>
          <p:nvPr/>
        </p:nvSpPr>
        <p:spPr bwMode="auto">
          <a:xfrm>
            <a:off x="669925" y="3776663"/>
            <a:ext cx="31845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23" name="Line 31"/>
          <p:cNvSpPr>
            <a:spLocks noChangeShapeType="1"/>
          </p:cNvSpPr>
          <p:nvPr/>
        </p:nvSpPr>
        <p:spPr bwMode="auto">
          <a:xfrm>
            <a:off x="669925" y="4141788"/>
            <a:ext cx="31845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24" name="Line 32"/>
          <p:cNvSpPr>
            <a:spLocks noChangeShapeType="1"/>
          </p:cNvSpPr>
          <p:nvPr/>
        </p:nvSpPr>
        <p:spPr bwMode="auto">
          <a:xfrm>
            <a:off x="669925" y="4506913"/>
            <a:ext cx="31845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25" name="Line 33"/>
          <p:cNvSpPr>
            <a:spLocks noChangeShapeType="1"/>
          </p:cNvSpPr>
          <p:nvPr/>
        </p:nvSpPr>
        <p:spPr bwMode="auto">
          <a:xfrm>
            <a:off x="669925" y="4872038"/>
            <a:ext cx="3184525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26" name="Line 34"/>
          <p:cNvSpPr>
            <a:spLocks noChangeShapeType="1"/>
          </p:cNvSpPr>
          <p:nvPr/>
        </p:nvSpPr>
        <p:spPr bwMode="auto">
          <a:xfrm>
            <a:off x="669925" y="2681288"/>
            <a:ext cx="0" cy="3651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27" name="Line 35"/>
          <p:cNvSpPr>
            <a:spLocks noChangeShapeType="1"/>
          </p:cNvSpPr>
          <p:nvPr/>
        </p:nvSpPr>
        <p:spPr bwMode="auto">
          <a:xfrm>
            <a:off x="2168525" y="2681288"/>
            <a:ext cx="0" cy="2190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28" name="Line 36"/>
          <p:cNvSpPr>
            <a:spLocks noChangeShapeType="1"/>
          </p:cNvSpPr>
          <p:nvPr/>
        </p:nvSpPr>
        <p:spPr bwMode="auto">
          <a:xfrm>
            <a:off x="3854450" y="2681288"/>
            <a:ext cx="0" cy="3651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43" name="Line 51"/>
          <p:cNvSpPr>
            <a:spLocks noChangeShapeType="1"/>
          </p:cNvSpPr>
          <p:nvPr/>
        </p:nvSpPr>
        <p:spPr bwMode="auto">
          <a:xfrm>
            <a:off x="669925" y="3046413"/>
            <a:ext cx="0" cy="1825625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45" name="Line 53"/>
          <p:cNvSpPr>
            <a:spLocks noChangeShapeType="1"/>
          </p:cNvSpPr>
          <p:nvPr/>
        </p:nvSpPr>
        <p:spPr bwMode="auto">
          <a:xfrm>
            <a:off x="3854450" y="3046413"/>
            <a:ext cx="0" cy="1825625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3848" name="Group 56"/>
          <p:cNvGrpSpPr>
            <a:grpSpLocks noChangeAspect="1"/>
          </p:cNvGrpSpPr>
          <p:nvPr/>
        </p:nvGrpSpPr>
        <p:grpSpPr bwMode="auto">
          <a:xfrm>
            <a:off x="4748213" y="2735263"/>
            <a:ext cx="3467100" cy="3149600"/>
            <a:chOff x="7120" y="10277"/>
            <a:chExt cx="2720" cy="2720"/>
          </a:xfrm>
        </p:grpSpPr>
        <p:sp>
          <p:nvSpPr>
            <p:cNvPr id="33849" name="Rectangle 57"/>
            <p:cNvSpPr>
              <a:spLocks noChangeAspect="1" noChangeArrowheads="1"/>
            </p:cNvSpPr>
            <p:nvPr/>
          </p:nvSpPr>
          <p:spPr bwMode="auto">
            <a:xfrm>
              <a:off x="7120" y="10277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50" name="Rectangle 58"/>
            <p:cNvSpPr>
              <a:spLocks noChangeAspect="1" noChangeArrowheads="1"/>
            </p:cNvSpPr>
            <p:nvPr/>
          </p:nvSpPr>
          <p:spPr bwMode="auto">
            <a:xfrm>
              <a:off x="7392" y="10277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51" name="Rectangle 59"/>
            <p:cNvSpPr>
              <a:spLocks noChangeAspect="1" noChangeArrowheads="1"/>
            </p:cNvSpPr>
            <p:nvPr/>
          </p:nvSpPr>
          <p:spPr bwMode="auto">
            <a:xfrm>
              <a:off x="7664" y="10277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52" name="Rectangle 60"/>
            <p:cNvSpPr>
              <a:spLocks noChangeAspect="1" noChangeArrowheads="1"/>
            </p:cNvSpPr>
            <p:nvPr/>
          </p:nvSpPr>
          <p:spPr bwMode="auto">
            <a:xfrm>
              <a:off x="7936" y="10277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53" name="Rectangle 61"/>
            <p:cNvSpPr>
              <a:spLocks noChangeAspect="1" noChangeArrowheads="1"/>
            </p:cNvSpPr>
            <p:nvPr/>
          </p:nvSpPr>
          <p:spPr bwMode="auto">
            <a:xfrm>
              <a:off x="8208" y="10277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54" name="Rectangle 62"/>
            <p:cNvSpPr>
              <a:spLocks noChangeAspect="1" noChangeArrowheads="1"/>
            </p:cNvSpPr>
            <p:nvPr/>
          </p:nvSpPr>
          <p:spPr bwMode="auto">
            <a:xfrm>
              <a:off x="8480" y="10277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55" name="Rectangle 63"/>
            <p:cNvSpPr>
              <a:spLocks noChangeAspect="1" noChangeArrowheads="1"/>
            </p:cNvSpPr>
            <p:nvPr/>
          </p:nvSpPr>
          <p:spPr bwMode="auto">
            <a:xfrm>
              <a:off x="8752" y="10277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56" name="Rectangle 64"/>
            <p:cNvSpPr>
              <a:spLocks noChangeAspect="1" noChangeArrowheads="1"/>
            </p:cNvSpPr>
            <p:nvPr/>
          </p:nvSpPr>
          <p:spPr bwMode="auto">
            <a:xfrm>
              <a:off x="9024" y="10277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57" name="Rectangle 65"/>
            <p:cNvSpPr>
              <a:spLocks noChangeAspect="1" noChangeArrowheads="1"/>
            </p:cNvSpPr>
            <p:nvPr/>
          </p:nvSpPr>
          <p:spPr bwMode="auto">
            <a:xfrm>
              <a:off x="9296" y="10277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58" name="Rectangle 66"/>
            <p:cNvSpPr>
              <a:spLocks noChangeAspect="1" noChangeArrowheads="1"/>
            </p:cNvSpPr>
            <p:nvPr/>
          </p:nvSpPr>
          <p:spPr bwMode="auto">
            <a:xfrm>
              <a:off x="9568" y="10277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59" name="Rectangle 67"/>
            <p:cNvSpPr>
              <a:spLocks noChangeAspect="1" noChangeArrowheads="1"/>
            </p:cNvSpPr>
            <p:nvPr/>
          </p:nvSpPr>
          <p:spPr bwMode="auto">
            <a:xfrm>
              <a:off x="7120" y="10549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60" name="Rectangle 68"/>
            <p:cNvSpPr>
              <a:spLocks noChangeAspect="1" noChangeArrowheads="1"/>
            </p:cNvSpPr>
            <p:nvPr/>
          </p:nvSpPr>
          <p:spPr bwMode="auto">
            <a:xfrm>
              <a:off x="7392" y="10549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61" name="Rectangle 69"/>
            <p:cNvSpPr>
              <a:spLocks noChangeAspect="1" noChangeArrowheads="1"/>
            </p:cNvSpPr>
            <p:nvPr/>
          </p:nvSpPr>
          <p:spPr bwMode="auto">
            <a:xfrm>
              <a:off x="7664" y="10549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62" name="Rectangle 70"/>
            <p:cNvSpPr>
              <a:spLocks noChangeAspect="1" noChangeArrowheads="1"/>
            </p:cNvSpPr>
            <p:nvPr/>
          </p:nvSpPr>
          <p:spPr bwMode="auto">
            <a:xfrm>
              <a:off x="7936" y="10549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63" name="Rectangle 71"/>
            <p:cNvSpPr>
              <a:spLocks noChangeAspect="1" noChangeArrowheads="1"/>
            </p:cNvSpPr>
            <p:nvPr/>
          </p:nvSpPr>
          <p:spPr bwMode="auto">
            <a:xfrm>
              <a:off x="8208" y="10549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64" name="Rectangle 72"/>
            <p:cNvSpPr>
              <a:spLocks noChangeAspect="1" noChangeArrowheads="1"/>
            </p:cNvSpPr>
            <p:nvPr/>
          </p:nvSpPr>
          <p:spPr bwMode="auto">
            <a:xfrm>
              <a:off x="8480" y="10549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65" name="Rectangle 73"/>
            <p:cNvSpPr>
              <a:spLocks noChangeAspect="1" noChangeArrowheads="1"/>
            </p:cNvSpPr>
            <p:nvPr/>
          </p:nvSpPr>
          <p:spPr bwMode="auto">
            <a:xfrm>
              <a:off x="8752" y="10549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66" name="Rectangle 74"/>
            <p:cNvSpPr>
              <a:spLocks noChangeAspect="1" noChangeArrowheads="1"/>
            </p:cNvSpPr>
            <p:nvPr/>
          </p:nvSpPr>
          <p:spPr bwMode="auto">
            <a:xfrm>
              <a:off x="9024" y="10549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67" name="Rectangle 75"/>
            <p:cNvSpPr>
              <a:spLocks noChangeAspect="1" noChangeArrowheads="1"/>
            </p:cNvSpPr>
            <p:nvPr/>
          </p:nvSpPr>
          <p:spPr bwMode="auto">
            <a:xfrm>
              <a:off x="9296" y="10549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68" name="Rectangle 76"/>
            <p:cNvSpPr>
              <a:spLocks noChangeAspect="1" noChangeArrowheads="1"/>
            </p:cNvSpPr>
            <p:nvPr/>
          </p:nvSpPr>
          <p:spPr bwMode="auto">
            <a:xfrm>
              <a:off x="9568" y="10549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69" name="Rectangle 77"/>
            <p:cNvSpPr>
              <a:spLocks noChangeAspect="1" noChangeArrowheads="1"/>
            </p:cNvSpPr>
            <p:nvPr/>
          </p:nvSpPr>
          <p:spPr bwMode="auto">
            <a:xfrm>
              <a:off x="7120" y="10821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70" name="Rectangle 78"/>
            <p:cNvSpPr>
              <a:spLocks noChangeAspect="1" noChangeArrowheads="1"/>
            </p:cNvSpPr>
            <p:nvPr/>
          </p:nvSpPr>
          <p:spPr bwMode="auto">
            <a:xfrm>
              <a:off x="7392" y="10821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71" name="Rectangle 79"/>
            <p:cNvSpPr>
              <a:spLocks noChangeAspect="1" noChangeArrowheads="1"/>
            </p:cNvSpPr>
            <p:nvPr/>
          </p:nvSpPr>
          <p:spPr bwMode="auto">
            <a:xfrm>
              <a:off x="7664" y="10821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72" name="Rectangle 80"/>
            <p:cNvSpPr>
              <a:spLocks noChangeAspect="1" noChangeArrowheads="1"/>
            </p:cNvSpPr>
            <p:nvPr/>
          </p:nvSpPr>
          <p:spPr bwMode="auto">
            <a:xfrm>
              <a:off x="7936" y="10821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73" name="Rectangle 81"/>
            <p:cNvSpPr>
              <a:spLocks noChangeAspect="1" noChangeArrowheads="1"/>
            </p:cNvSpPr>
            <p:nvPr/>
          </p:nvSpPr>
          <p:spPr bwMode="auto">
            <a:xfrm>
              <a:off x="8208" y="10821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74" name="Rectangle 82"/>
            <p:cNvSpPr>
              <a:spLocks noChangeAspect="1" noChangeArrowheads="1"/>
            </p:cNvSpPr>
            <p:nvPr/>
          </p:nvSpPr>
          <p:spPr bwMode="auto">
            <a:xfrm>
              <a:off x="8480" y="10821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75" name="Rectangle 83"/>
            <p:cNvSpPr>
              <a:spLocks noChangeAspect="1" noChangeArrowheads="1"/>
            </p:cNvSpPr>
            <p:nvPr/>
          </p:nvSpPr>
          <p:spPr bwMode="auto">
            <a:xfrm>
              <a:off x="8752" y="10821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76" name="Rectangle 84"/>
            <p:cNvSpPr>
              <a:spLocks noChangeAspect="1" noChangeArrowheads="1"/>
            </p:cNvSpPr>
            <p:nvPr/>
          </p:nvSpPr>
          <p:spPr bwMode="auto">
            <a:xfrm>
              <a:off x="9024" y="10821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77" name="Rectangle 85"/>
            <p:cNvSpPr>
              <a:spLocks noChangeAspect="1" noChangeArrowheads="1"/>
            </p:cNvSpPr>
            <p:nvPr/>
          </p:nvSpPr>
          <p:spPr bwMode="auto">
            <a:xfrm>
              <a:off x="9296" y="10821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78" name="Rectangle 86"/>
            <p:cNvSpPr>
              <a:spLocks noChangeAspect="1" noChangeArrowheads="1"/>
            </p:cNvSpPr>
            <p:nvPr/>
          </p:nvSpPr>
          <p:spPr bwMode="auto">
            <a:xfrm>
              <a:off x="9568" y="10821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79" name="Rectangle 87"/>
            <p:cNvSpPr>
              <a:spLocks noChangeAspect="1" noChangeArrowheads="1"/>
            </p:cNvSpPr>
            <p:nvPr/>
          </p:nvSpPr>
          <p:spPr bwMode="auto">
            <a:xfrm>
              <a:off x="7120" y="11093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80" name="Rectangle 88"/>
            <p:cNvSpPr>
              <a:spLocks noChangeAspect="1" noChangeArrowheads="1"/>
            </p:cNvSpPr>
            <p:nvPr/>
          </p:nvSpPr>
          <p:spPr bwMode="auto">
            <a:xfrm>
              <a:off x="7392" y="11093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81" name="Rectangle 89"/>
            <p:cNvSpPr>
              <a:spLocks noChangeAspect="1" noChangeArrowheads="1"/>
            </p:cNvSpPr>
            <p:nvPr/>
          </p:nvSpPr>
          <p:spPr bwMode="auto">
            <a:xfrm>
              <a:off x="7664" y="11093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82" name="Rectangle 90"/>
            <p:cNvSpPr>
              <a:spLocks noChangeAspect="1" noChangeArrowheads="1"/>
            </p:cNvSpPr>
            <p:nvPr/>
          </p:nvSpPr>
          <p:spPr bwMode="auto">
            <a:xfrm>
              <a:off x="7936" y="11093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83" name="Rectangle 91"/>
            <p:cNvSpPr>
              <a:spLocks noChangeAspect="1" noChangeArrowheads="1"/>
            </p:cNvSpPr>
            <p:nvPr/>
          </p:nvSpPr>
          <p:spPr bwMode="auto">
            <a:xfrm>
              <a:off x="8208" y="11093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84" name="Rectangle 92"/>
            <p:cNvSpPr>
              <a:spLocks noChangeAspect="1" noChangeArrowheads="1"/>
            </p:cNvSpPr>
            <p:nvPr/>
          </p:nvSpPr>
          <p:spPr bwMode="auto">
            <a:xfrm>
              <a:off x="8480" y="11093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85" name="Rectangle 93"/>
            <p:cNvSpPr>
              <a:spLocks noChangeAspect="1" noChangeArrowheads="1"/>
            </p:cNvSpPr>
            <p:nvPr/>
          </p:nvSpPr>
          <p:spPr bwMode="auto">
            <a:xfrm>
              <a:off x="8752" y="11093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86" name="Rectangle 94"/>
            <p:cNvSpPr>
              <a:spLocks noChangeAspect="1" noChangeArrowheads="1"/>
            </p:cNvSpPr>
            <p:nvPr/>
          </p:nvSpPr>
          <p:spPr bwMode="auto">
            <a:xfrm>
              <a:off x="9024" y="11093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87" name="Rectangle 95"/>
            <p:cNvSpPr>
              <a:spLocks noChangeAspect="1" noChangeArrowheads="1"/>
            </p:cNvSpPr>
            <p:nvPr/>
          </p:nvSpPr>
          <p:spPr bwMode="auto">
            <a:xfrm>
              <a:off x="9296" y="11093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88" name="Rectangle 96"/>
            <p:cNvSpPr>
              <a:spLocks noChangeAspect="1" noChangeArrowheads="1"/>
            </p:cNvSpPr>
            <p:nvPr/>
          </p:nvSpPr>
          <p:spPr bwMode="auto">
            <a:xfrm>
              <a:off x="9568" y="11093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89" name="Rectangle 97"/>
            <p:cNvSpPr>
              <a:spLocks noChangeAspect="1" noChangeArrowheads="1"/>
            </p:cNvSpPr>
            <p:nvPr/>
          </p:nvSpPr>
          <p:spPr bwMode="auto">
            <a:xfrm>
              <a:off x="7120" y="11365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90" name="Rectangle 98"/>
            <p:cNvSpPr>
              <a:spLocks noChangeAspect="1" noChangeArrowheads="1"/>
            </p:cNvSpPr>
            <p:nvPr/>
          </p:nvSpPr>
          <p:spPr bwMode="auto">
            <a:xfrm>
              <a:off x="7392" y="11365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91" name="Rectangle 99"/>
            <p:cNvSpPr>
              <a:spLocks noChangeAspect="1" noChangeArrowheads="1"/>
            </p:cNvSpPr>
            <p:nvPr/>
          </p:nvSpPr>
          <p:spPr bwMode="auto">
            <a:xfrm>
              <a:off x="7664" y="11365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92" name="Rectangle 100"/>
            <p:cNvSpPr>
              <a:spLocks noChangeAspect="1" noChangeArrowheads="1"/>
            </p:cNvSpPr>
            <p:nvPr/>
          </p:nvSpPr>
          <p:spPr bwMode="auto">
            <a:xfrm>
              <a:off x="7936" y="11365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93" name="Rectangle 101"/>
            <p:cNvSpPr>
              <a:spLocks noChangeAspect="1" noChangeArrowheads="1"/>
            </p:cNvSpPr>
            <p:nvPr/>
          </p:nvSpPr>
          <p:spPr bwMode="auto">
            <a:xfrm>
              <a:off x="8208" y="11365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94" name="Rectangle 102"/>
            <p:cNvSpPr>
              <a:spLocks noChangeAspect="1" noChangeArrowheads="1"/>
            </p:cNvSpPr>
            <p:nvPr/>
          </p:nvSpPr>
          <p:spPr bwMode="auto">
            <a:xfrm>
              <a:off x="8480" y="11365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95" name="Rectangle 103"/>
            <p:cNvSpPr>
              <a:spLocks noChangeAspect="1" noChangeArrowheads="1"/>
            </p:cNvSpPr>
            <p:nvPr/>
          </p:nvSpPr>
          <p:spPr bwMode="auto">
            <a:xfrm>
              <a:off x="8752" y="11365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96" name="Rectangle 104"/>
            <p:cNvSpPr>
              <a:spLocks noChangeAspect="1" noChangeArrowheads="1"/>
            </p:cNvSpPr>
            <p:nvPr/>
          </p:nvSpPr>
          <p:spPr bwMode="auto">
            <a:xfrm>
              <a:off x="9024" y="11365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97" name="Rectangle 105"/>
            <p:cNvSpPr>
              <a:spLocks noChangeAspect="1" noChangeArrowheads="1"/>
            </p:cNvSpPr>
            <p:nvPr/>
          </p:nvSpPr>
          <p:spPr bwMode="auto">
            <a:xfrm>
              <a:off x="9296" y="11365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98" name="Rectangle 106"/>
            <p:cNvSpPr>
              <a:spLocks noChangeAspect="1" noChangeArrowheads="1"/>
            </p:cNvSpPr>
            <p:nvPr/>
          </p:nvSpPr>
          <p:spPr bwMode="auto">
            <a:xfrm>
              <a:off x="9568" y="11365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99" name="Rectangle 107"/>
            <p:cNvSpPr>
              <a:spLocks noChangeAspect="1" noChangeArrowheads="1"/>
            </p:cNvSpPr>
            <p:nvPr/>
          </p:nvSpPr>
          <p:spPr bwMode="auto">
            <a:xfrm>
              <a:off x="7120" y="11637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00" name="Rectangle 108"/>
            <p:cNvSpPr>
              <a:spLocks noChangeAspect="1" noChangeArrowheads="1"/>
            </p:cNvSpPr>
            <p:nvPr/>
          </p:nvSpPr>
          <p:spPr bwMode="auto">
            <a:xfrm>
              <a:off x="7392" y="11637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01" name="Rectangle 109"/>
            <p:cNvSpPr>
              <a:spLocks noChangeAspect="1" noChangeArrowheads="1"/>
            </p:cNvSpPr>
            <p:nvPr/>
          </p:nvSpPr>
          <p:spPr bwMode="auto">
            <a:xfrm>
              <a:off x="7664" y="11637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02" name="Rectangle 110"/>
            <p:cNvSpPr>
              <a:spLocks noChangeAspect="1" noChangeArrowheads="1"/>
            </p:cNvSpPr>
            <p:nvPr/>
          </p:nvSpPr>
          <p:spPr bwMode="auto">
            <a:xfrm>
              <a:off x="7936" y="11637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03" name="Rectangle 111"/>
            <p:cNvSpPr>
              <a:spLocks noChangeAspect="1" noChangeArrowheads="1"/>
            </p:cNvSpPr>
            <p:nvPr/>
          </p:nvSpPr>
          <p:spPr bwMode="auto">
            <a:xfrm>
              <a:off x="8208" y="11637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04" name="Rectangle 112"/>
            <p:cNvSpPr>
              <a:spLocks noChangeAspect="1" noChangeArrowheads="1"/>
            </p:cNvSpPr>
            <p:nvPr/>
          </p:nvSpPr>
          <p:spPr bwMode="auto">
            <a:xfrm>
              <a:off x="8480" y="11637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05" name="Rectangle 113"/>
            <p:cNvSpPr>
              <a:spLocks noChangeAspect="1" noChangeArrowheads="1"/>
            </p:cNvSpPr>
            <p:nvPr/>
          </p:nvSpPr>
          <p:spPr bwMode="auto">
            <a:xfrm>
              <a:off x="8752" y="11637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06" name="Rectangle 114"/>
            <p:cNvSpPr>
              <a:spLocks noChangeAspect="1" noChangeArrowheads="1"/>
            </p:cNvSpPr>
            <p:nvPr/>
          </p:nvSpPr>
          <p:spPr bwMode="auto">
            <a:xfrm>
              <a:off x="9024" y="11637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07" name="Rectangle 115"/>
            <p:cNvSpPr>
              <a:spLocks noChangeAspect="1" noChangeArrowheads="1"/>
            </p:cNvSpPr>
            <p:nvPr/>
          </p:nvSpPr>
          <p:spPr bwMode="auto">
            <a:xfrm>
              <a:off x="9296" y="11637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08" name="Rectangle 116"/>
            <p:cNvSpPr>
              <a:spLocks noChangeAspect="1" noChangeArrowheads="1"/>
            </p:cNvSpPr>
            <p:nvPr/>
          </p:nvSpPr>
          <p:spPr bwMode="auto">
            <a:xfrm>
              <a:off x="9568" y="11637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09" name="Rectangle 117"/>
            <p:cNvSpPr>
              <a:spLocks noChangeAspect="1" noChangeArrowheads="1"/>
            </p:cNvSpPr>
            <p:nvPr/>
          </p:nvSpPr>
          <p:spPr bwMode="auto">
            <a:xfrm>
              <a:off x="7120" y="11909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10" name="Rectangle 118"/>
            <p:cNvSpPr>
              <a:spLocks noChangeAspect="1" noChangeArrowheads="1"/>
            </p:cNvSpPr>
            <p:nvPr/>
          </p:nvSpPr>
          <p:spPr bwMode="auto">
            <a:xfrm>
              <a:off x="7392" y="11909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11" name="Rectangle 119"/>
            <p:cNvSpPr>
              <a:spLocks noChangeAspect="1" noChangeArrowheads="1"/>
            </p:cNvSpPr>
            <p:nvPr/>
          </p:nvSpPr>
          <p:spPr bwMode="auto">
            <a:xfrm>
              <a:off x="7664" y="11909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12" name="Rectangle 120"/>
            <p:cNvSpPr>
              <a:spLocks noChangeAspect="1" noChangeArrowheads="1"/>
            </p:cNvSpPr>
            <p:nvPr/>
          </p:nvSpPr>
          <p:spPr bwMode="auto">
            <a:xfrm>
              <a:off x="7936" y="11909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13" name="Rectangle 121"/>
            <p:cNvSpPr>
              <a:spLocks noChangeAspect="1" noChangeArrowheads="1"/>
            </p:cNvSpPr>
            <p:nvPr/>
          </p:nvSpPr>
          <p:spPr bwMode="auto">
            <a:xfrm>
              <a:off x="8208" y="11909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14" name="Rectangle 122"/>
            <p:cNvSpPr>
              <a:spLocks noChangeAspect="1" noChangeArrowheads="1"/>
            </p:cNvSpPr>
            <p:nvPr/>
          </p:nvSpPr>
          <p:spPr bwMode="auto">
            <a:xfrm>
              <a:off x="8480" y="11909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15" name="Rectangle 123"/>
            <p:cNvSpPr>
              <a:spLocks noChangeAspect="1" noChangeArrowheads="1"/>
            </p:cNvSpPr>
            <p:nvPr/>
          </p:nvSpPr>
          <p:spPr bwMode="auto">
            <a:xfrm>
              <a:off x="8752" y="11909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16" name="Rectangle 124"/>
            <p:cNvSpPr>
              <a:spLocks noChangeAspect="1" noChangeArrowheads="1"/>
            </p:cNvSpPr>
            <p:nvPr/>
          </p:nvSpPr>
          <p:spPr bwMode="auto">
            <a:xfrm>
              <a:off x="9024" y="11909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17" name="Rectangle 125"/>
            <p:cNvSpPr>
              <a:spLocks noChangeAspect="1" noChangeArrowheads="1"/>
            </p:cNvSpPr>
            <p:nvPr/>
          </p:nvSpPr>
          <p:spPr bwMode="auto">
            <a:xfrm>
              <a:off x="9296" y="11909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18" name="Rectangle 126"/>
            <p:cNvSpPr>
              <a:spLocks noChangeAspect="1" noChangeArrowheads="1"/>
            </p:cNvSpPr>
            <p:nvPr/>
          </p:nvSpPr>
          <p:spPr bwMode="auto">
            <a:xfrm>
              <a:off x="9568" y="11909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19" name="Rectangle 127"/>
            <p:cNvSpPr>
              <a:spLocks noChangeAspect="1" noChangeArrowheads="1"/>
            </p:cNvSpPr>
            <p:nvPr/>
          </p:nvSpPr>
          <p:spPr bwMode="auto">
            <a:xfrm>
              <a:off x="7120" y="12181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20" name="Rectangle 128"/>
            <p:cNvSpPr>
              <a:spLocks noChangeAspect="1" noChangeArrowheads="1"/>
            </p:cNvSpPr>
            <p:nvPr/>
          </p:nvSpPr>
          <p:spPr bwMode="auto">
            <a:xfrm>
              <a:off x="7392" y="12181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21" name="Rectangle 129"/>
            <p:cNvSpPr>
              <a:spLocks noChangeAspect="1" noChangeArrowheads="1"/>
            </p:cNvSpPr>
            <p:nvPr/>
          </p:nvSpPr>
          <p:spPr bwMode="auto">
            <a:xfrm>
              <a:off x="7664" y="12181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22" name="Rectangle 130"/>
            <p:cNvSpPr>
              <a:spLocks noChangeAspect="1" noChangeArrowheads="1"/>
            </p:cNvSpPr>
            <p:nvPr/>
          </p:nvSpPr>
          <p:spPr bwMode="auto">
            <a:xfrm>
              <a:off x="7936" y="12181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23" name="Rectangle 131"/>
            <p:cNvSpPr>
              <a:spLocks noChangeAspect="1" noChangeArrowheads="1"/>
            </p:cNvSpPr>
            <p:nvPr/>
          </p:nvSpPr>
          <p:spPr bwMode="auto">
            <a:xfrm>
              <a:off x="8208" y="12181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24" name="Rectangle 132"/>
            <p:cNvSpPr>
              <a:spLocks noChangeAspect="1" noChangeArrowheads="1"/>
            </p:cNvSpPr>
            <p:nvPr/>
          </p:nvSpPr>
          <p:spPr bwMode="auto">
            <a:xfrm>
              <a:off x="8480" y="12181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25" name="Rectangle 133"/>
            <p:cNvSpPr>
              <a:spLocks noChangeAspect="1" noChangeArrowheads="1"/>
            </p:cNvSpPr>
            <p:nvPr/>
          </p:nvSpPr>
          <p:spPr bwMode="auto">
            <a:xfrm>
              <a:off x="8752" y="12181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26" name="Rectangle 134"/>
            <p:cNvSpPr>
              <a:spLocks noChangeAspect="1" noChangeArrowheads="1"/>
            </p:cNvSpPr>
            <p:nvPr/>
          </p:nvSpPr>
          <p:spPr bwMode="auto">
            <a:xfrm>
              <a:off x="9024" y="12181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27" name="Rectangle 135"/>
            <p:cNvSpPr>
              <a:spLocks noChangeAspect="1" noChangeArrowheads="1"/>
            </p:cNvSpPr>
            <p:nvPr/>
          </p:nvSpPr>
          <p:spPr bwMode="auto">
            <a:xfrm>
              <a:off x="9296" y="12181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28" name="Rectangle 136"/>
            <p:cNvSpPr>
              <a:spLocks noChangeAspect="1" noChangeArrowheads="1"/>
            </p:cNvSpPr>
            <p:nvPr/>
          </p:nvSpPr>
          <p:spPr bwMode="auto">
            <a:xfrm>
              <a:off x="9568" y="12181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29" name="Rectangle 137"/>
            <p:cNvSpPr>
              <a:spLocks noChangeAspect="1" noChangeArrowheads="1"/>
            </p:cNvSpPr>
            <p:nvPr/>
          </p:nvSpPr>
          <p:spPr bwMode="auto">
            <a:xfrm>
              <a:off x="7120" y="12453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30" name="Rectangle 138"/>
            <p:cNvSpPr>
              <a:spLocks noChangeAspect="1" noChangeArrowheads="1"/>
            </p:cNvSpPr>
            <p:nvPr/>
          </p:nvSpPr>
          <p:spPr bwMode="auto">
            <a:xfrm>
              <a:off x="7392" y="12453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31" name="Rectangle 139"/>
            <p:cNvSpPr>
              <a:spLocks noChangeAspect="1" noChangeArrowheads="1"/>
            </p:cNvSpPr>
            <p:nvPr/>
          </p:nvSpPr>
          <p:spPr bwMode="auto">
            <a:xfrm>
              <a:off x="7664" y="12453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32" name="Rectangle 140"/>
            <p:cNvSpPr>
              <a:spLocks noChangeAspect="1" noChangeArrowheads="1"/>
            </p:cNvSpPr>
            <p:nvPr/>
          </p:nvSpPr>
          <p:spPr bwMode="auto">
            <a:xfrm>
              <a:off x="7936" y="12453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33" name="Rectangle 141"/>
            <p:cNvSpPr>
              <a:spLocks noChangeAspect="1" noChangeArrowheads="1"/>
            </p:cNvSpPr>
            <p:nvPr/>
          </p:nvSpPr>
          <p:spPr bwMode="auto">
            <a:xfrm>
              <a:off x="8208" y="12453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34" name="Rectangle 142"/>
            <p:cNvSpPr>
              <a:spLocks noChangeAspect="1" noChangeArrowheads="1"/>
            </p:cNvSpPr>
            <p:nvPr/>
          </p:nvSpPr>
          <p:spPr bwMode="auto">
            <a:xfrm>
              <a:off x="8480" y="12453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35" name="Rectangle 143"/>
            <p:cNvSpPr>
              <a:spLocks noChangeAspect="1" noChangeArrowheads="1"/>
            </p:cNvSpPr>
            <p:nvPr/>
          </p:nvSpPr>
          <p:spPr bwMode="auto">
            <a:xfrm>
              <a:off x="8752" y="12453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36" name="Rectangle 144"/>
            <p:cNvSpPr>
              <a:spLocks noChangeAspect="1" noChangeArrowheads="1"/>
            </p:cNvSpPr>
            <p:nvPr/>
          </p:nvSpPr>
          <p:spPr bwMode="auto">
            <a:xfrm>
              <a:off x="9024" y="12453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37" name="Rectangle 145"/>
            <p:cNvSpPr>
              <a:spLocks noChangeAspect="1" noChangeArrowheads="1"/>
            </p:cNvSpPr>
            <p:nvPr/>
          </p:nvSpPr>
          <p:spPr bwMode="auto">
            <a:xfrm>
              <a:off x="9296" y="12453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3366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38" name="Rectangle 146"/>
            <p:cNvSpPr>
              <a:spLocks noChangeAspect="1" noChangeArrowheads="1"/>
            </p:cNvSpPr>
            <p:nvPr/>
          </p:nvSpPr>
          <p:spPr bwMode="auto">
            <a:xfrm>
              <a:off x="9568" y="12453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39" name="Rectangle 147"/>
            <p:cNvSpPr>
              <a:spLocks noChangeAspect="1" noChangeArrowheads="1"/>
            </p:cNvSpPr>
            <p:nvPr/>
          </p:nvSpPr>
          <p:spPr bwMode="auto">
            <a:xfrm>
              <a:off x="7120" y="12725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40" name="Rectangle 148"/>
            <p:cNvSpPr>
              <a:spLocks noChangeAspect="1" noChangeArrowheads="1"/>
            </p:cNvSpPr>
            <p:nvPr/>
          </p:nvSpPr>
          <p:spPr bwMode="auto">
            <a:xfrm>
              <a:off x="7392" y="12725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41" name="Rectangle 149"/>
            <p:cNvSpPr>
              <a:spLocks noChangeAspect="1" noChangeArrowheads="1"/>
            </p:cNvSpPr>
            <p:nvPr/>
          </p:nvSpPr>
          <p:spPr bwMode="auto">
            <a:xfrm>
              <a:off x="7664" y="12725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42" name="Rectangle 150"/>
            <p:cNvSpPr>
              <a:spLocks noChangeAspect="1" noChangeArrowheads="1"/>
            </p:cNvSpPr>
            <p:nvPr/>
          </p:nvSpPr>
          <p:spPr bwMode="auto">
            <a:xfrm>
              <a:off x="7936" y="12725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43" name="Rectangle 151"/>
            <p:cNvSpPr>
              <a:spLocks noChangeAspect="1" noChangeArrowheads="1"/>
            </p:cNvSpPr>
            <p:nvPr/>
          </p:nvSpPr>
          <p:spPr bwMode="auto">
            <a:xfrm>
              <a:off x="8208" y="12725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44" name="Rectangle 152"/>
            <p:cNvSpPr>
              <a:spLocks noChangeAspect="1" noChangeArrowheads="1"/>
            </p:cNvSpPr>
            <p:nvPr/>
          </p:nvSpPr>
          <p:spPr bwMode="auto">
            <a:xfrm>
              <a:off x="8480" y="12725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45" name="Rectangle 153"/>
            <p:cNvSpPr>
              <a:spLocks noChangeAspect="1" noChangeArrowheads="1"/>
            </p:cNvSpPr>
            <p:nvPr/>
          </p:nvSpPr>
          <p:spPr bwMode="auto">
            <a:xfrm>
              <a:off x="8752" y="12725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46" name="Rectangle 154"/>
            <p:cNvSpPr>
              <a:spLocks noChangeAspect="1" noChangeArrowheads="1"/>
            </p:cNvSpPr>
            <p:nvPr/>
          </p:nvSpPr>
          <p:spPr bwMode="auto">
            <a:xfrm>
              <a:off x="9024" y="12725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47" name="Rectangle 155"/>
            <p:cNvSpPr>
              <a:spLocks noChangeAspect="1" noChangeArrowheads="1"/>
            </p:cNvSpPr>
            <p:nvPr/>
          </p:nvSpPr>
          <p:spPr bwMode="auto">
            <a:xfrm>
              <a:off x="9296" y="12725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48" name="Rectangle 156"/>
            <p:cNvSpPr>
              <a:spLocks noChangeAspect="1" noChangeArrowheads="1"/>
            </p:cNvSpPr>
            <p:nvPr/>
          </p:nvSpPr>
          <p:spPr bwMode="auto">
            <a:xfrm>
              <a:off x="9568" y="12725"/>
              <a:ext cx="272" cy="272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951" name="Text Box 159"/>
          <p:cNvSpPr txBox="1">
            <a:spLocks noChangeArrowheads="1"/>
          </p:cNvSpPr>
          <p:nvPr/>
        </p:nvSpPr>
        <p:spPr bwMode="auto">
          <a:xfrm>
            <a:off x="4267200" y="2543175"/>
            <a:ext cx="709613" cy="317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  <a:p>
            <a:pPr>
              <a:spcBef>
                <a:spcPct val="50000"/>
              </a:spcBef>
            </a:pPr>
            <a:r>
              <a:rPr lang="en-US" sz="1400"/>
              <a:t>200</a:t>
            </a:r>
          </a:p>
          <a:p>
            <a:pPr>
              <a:spcBef>
                <a:spcPct val="50000"/>
              </a:spcBef>
            </a:pPr>
            <a:r>
              <a:rPr lang="en-US" sz="1400"/>
              <a:t>190</a:t>
            </a:r>
          </a:p>
          <a:p>
            <a:pPr>
              <a:spcBef>
                <a:spcPct val="50000"/>
              </a:spcBef>
            </a:pPr>
            <a:r>
              <a:rPr lang="en-US" sz="1400"/>
              <a:t>180</a:t>
            </a:r>
          </a:p>
          <a:p>
            <a:pPr>
              <a:spcBef>
                <a:spcPct val="50000"/>
              </a:spcBef>
            </a:pPr>
            <a:r>
              <a:rPr lang="en-US" sz="1400"/>
              <a:t>170</a:t>
            </a:r>
          </a:p>
          <a:p>
            <a:pPr>
              <a:spcBef>
                <a:spcPct val="50000"/>
              </a:spcBef>
            </a:pPr>
            <a:r>
              <a:rPr lang="en-US" sz="1400"/>
              <a:t>160</a:t>
            </a:r>
          </a:p>
          <a:p>
            <a:pPr>
              <a:spcBef>
                <a:spcPct val="50000"/>
              </a:spcBef>
            </a:pPr>
            <a:r>
              <a:rPr lang="en-US" sz="1400"/>
              <a:t>150</a:t>
            </a:r>
          </a:p>
          <a:p>
            <a:pPr>
              <a:spcBef>
                <a:spcPct val="50000"/>
              </a:spcBef>
            </a:pPr>
            <a:r>
              <a:rPr lang="en-US" sz="1400"/>
              <a:t>140</a:t>
            </a:r>
          </a:p>
          <a:p>
            <a:pPr>
              <a:spcBef>
                <a:spcPct val="50000"/>
              </a:spcBef>
            </a:pPr>
            <a:r>
              <a:rPr lang="en-US" sz="1400"/>
              <a:t>130</a:t>
            </a:r>
          </a:p>
          <a:p>
            <a:pPr>
              <a:spcBef>
                <a:spcPct val="50000"/>
              </a:spcBef>
            </a:pPr>
            <a:r>
              <a:rPr lang="en-US" sz="1400"/>
              <a:t>120</a:t>
            </a:r>
          </a:p>
        </p:txBody>
      </p:sp>
      <p:sp>
        <p:nvSpPr>
          <p:cNvPr id="33952" name="Text Box 160"/>
          <p:cNvSpPr txBox="1">
            <a:spLocks noChangeArrowheads="1"/>
          </p:cNvSpPr>
          <p:nvPr/>
        </p:nvSpPr>
        <p:spPr bwMode="auto">
          <a:xfrm>
            <a:off x="4881563" y="5907088"/>
            <a:ext cx="37671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60 61 62 63  64 65  66 67 68 69</a:t>
            </a:r>
          </a:p>
        </p:txBody>
      </p:sp>
      <p:sp>
        <p:nvSpPr>
          <p:cNvPr id="33953" name="Oval 161"/>
          <p:cNvSpPr>
            <a:spLocks noChangeArrowheads="1"/>
          </p:cNvSpPr>
          <p:nvPr/>
        </p:nvSpPr>
        <p:spPr bwMode="auto">
          <a:xfrm>
            <a:off x="6049963" y="5337175"/>
            <a:ext cx="136525" cy="1365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954" name="Oval 162"/>
          <p:cNvSpPr>
            <a:spLocks noChangeArrowheads="1"/>
          </p:cNvSpPr>
          <p:nvPr/>
        </p:nvSpPr>
        <p:spPr bwMode="auto">
          <a:xfrm>
            <a:off x="7448550" y="4400550"/>
            <a:ext cx="136525" cy="1365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955" name="Oval 163"/>
          <p:cNvSpPr>
            <a:spLocks noChangeArrowheads="1"/>
          </p:cNvSpPr>
          <p:nvPr/>
        </p:nvSpPr>
        <p:spPr bwMode="auto">
          <a:xfrm>
            <a:off x="8143875" y="3757613"/>
            <a:ext cx="136525" cy="1365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956" name="Oval 164"/>
          <p:cNvSpPr>
            <a:spLocks noChangeArrowheads="1"/>
          </p:cNvSpPr>
          <p:nvPr/>
        </p:nvSpPr>
        <p:spPr bwMode="auto">
          <a:xfrm>
            <a:off x="7789863" y="5022850"/>
            <a:ext cx="136525" cy="1365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957" name="Oval 165"/>
          <p:cNvSpPr>
            <a:spLocks noChangeArrowheads="1"/>
          </p:cNvSpPr>
          <p:nvPr/>
        </p:nvSpPr>
        <p:spPr bwMode="auto">
          <a:xfrm>
            <a:off x="5713413" y="5514975"/>
            <a:ext cx="136525" cy="1365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958" name="Text Box 166"/>
          <p:cNvSpPr txBox="1">
            <a:spLocks noChangeArrowheads="1"/>
          </p:cNvSpPr>
          <p:nvPr/>
        </p:nvSpPr>
        <p:spPr bwMode="auto">
          <a:xfrm>
            <a:off x="342900" y="4949825"/>
            <a:ext cx="405765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i="1">
                <a:solidFill>
                  <a:srgbClr val="3365FF"/>
                </a:solidFill>
              </a:rPr>
              <a:t>The points on the scatter plot are (63, 125), (67, 156), (69, 175), (68, 135), and (62, 120).</a:t>
            </a:r>
          </a:p>
        </p:txBody>
      </p:sp>
      <p:sp>
        <p:nvSpPr>
          <p:cNvPr id="33959" name="Text Box 167"/>
          <p:cNvSpPr txBox="1">
            <a:spLocks noChangeArrowheads="1"/>
          </p:cNvSpPr>
          <p:nvPr/>
        </p:nvSpPr>
        <p:spPr bwMode="auto">
          <a:xfrm>
            <a:off x="5980113" y="6097588"/>
            <a:ext cx="17129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Height</a:t>
            </a:r>
          </a:p>
        </p:txBody>
      </p:sp>
      <p:sp>
        <p:nvSpPr>
          <p:cNvPr id="33960" name="Text Box 168"/>
          <p:cNvSpPr txBox="1">
            <a:spLocks noChangeArrowheads="1"/>
          </p:cNvSpPr>
          <p:nvPr/>
        </p:nvSpPr>
        <p:spPr bwMode="auto">
          <a:xfrm rot="16200000">
            <a:off x="3361531" y="3825082"/>
            <a:ext cx="17129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Weight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9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9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9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9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9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9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500" fill="hold"/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9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9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500" fill="hold"/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9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9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18" grpId="0"/>
      <p:bldP spid="33817" grpId="0"/>
      <p:bldP spid="33816" grpId="0"/>
      <p:bldP spid="33815" grpId="0"/>
      <p:bldP spid="33814" grpId="0"/>
      <p:bldP spid="33813" grpId="0"/>
      <p:bldP spid="33812" grpId="0"/>
      <p:bldP spid="33811" grpId="0"/>
      <p:bldP spid="33810" grpId="0"/>
      <p:bldP spid="33809" grpId="0"/>
      <p:bldP spid="33953" grpId="0" animBg="1"/>
      <p:bldP spid="33954" grpId="0" animBg="1"/>
      <p:bldP spid="33955" grpId="0" animBg="1"/>
      <p:bldP spid="33956" grpId="0" animBg="1"/>
      <p:bldP spid="33957" grpId="0" animBg="1"/>
      <p:bldP spid="33958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2"/>
          <p:cNvGrpSpPr>
            <a:grpSpLocks/>
          </p:cNvGrpSpPr>
          <p:nvPr/>
        </p:nvGrpSpPr>
        <p:grpSpPr bwMode="auto">
          <a:xfrm>
            <a:off x="0" y="0"/>
            <a:ext cx="9144000" cy="6862763"/>
            <a:chOff x="0" y="0"/>
            <a:chExt cx="5760" cy="4323"/>
          </a:xfrm>
        </p:grpSpPr>
        <p:pic>
          <p:nvPicPr>
            <p:cNvPr id="4198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98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129"/>
              <a:ext cx="576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989" name="Text Box 5"/>
            <p:cNvSpPr txBox="1">
              <a:spLocks noChangeArrowheads="1"/>
            </p:cNvSpPr>
            <p:nvPr/>
          </p:nvSpPr>
          <p:spPr bwMode="auto">
            <a:xfrm>
              <a:off x="1" y="4131"/>
              <a:ext cx="66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</a:rPr>
                <a:t>Course 3</a:t>
              </a:r>
              <a:endParaRPr lang="en-US" sz="800" b="1">
                <a:latin typeface="Arial" charset="0"/>
              </a:endParaRPr>
            </a:p>
          </p:txBody>
        </p:sp>
        <p:sp>
          <p:nvSpPr>
            <p:cNvPr id="41990" name="Text Box 6"/>
            <p:cNvSpPr txBox="1">
              <a:spLocks noChangeArrowheads="1"/>
            </p:cNvSpPr>
            <p:nvPr/>
          </p:nvSpPr>
          <p:spPr bwMode="auto">
            <a:xfrm>
              <a:off x="96" y="53"/>
              <a:ext cx="54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3200" b="1">
                  <a:latin typeface="Arial Black" pitchFamily="34" charset="0"/>
                </a:rPr>
                <a:t>9-7</a:t>
              </a:r>
              <a:endParaRPr lang="en-US" sz="800">
                <a:latin typeface="Arial" charset="0"/>
              </a:endParaRPr>
            </a:p>
          </p:txBody>
        </p:sp>
        <p:sp>
          <p:nvSpPr>
            <p:cNvPr id="41991" name="Text Box 7"/>
            <p:cNvSpPr txBox="1">
              <a:spLocks noChangeArrowheads="1"/>
            </p:cNvSpPr>
            <p:nvPr/>
          </p:nvSpPr>
          <p:spPr bwMode="auto">
            <a:xfrm>
              <a:off x="672" y="62"/>
              <a:ext cx="50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accent1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>
                  <a:solidFill>
                    <a:schemeClr val="bg1"/>
                  </a:solidFill>
                  <a:latin typeface="Arial Black" pitchFamily="34" charset="0"/>
                </a:rPr>
                <a:t>Scatter Plots</a:t>
              </a:r>
            </a:p>
          </p:txBody>
        </p:sp>
      </p:grpSp>
      <p:pic>
        <p:nvPicPr>
          <p:cNvPr id="41992" name="Picture 8" descr="scatterplot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1311275"/>
            <a:ext cx="3103562" cy="199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93" name="Picture 9" descr="scatterplot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5863" y="1327150"/>
            <a:ext cx="1492250" cy="127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94" name="Picture 10" descr="scatterplot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25" y="1308100"/>
            <a:ext cx="3157538" cy="200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996" name="Text Box 12"/>
          <p:cNvSpPr txBox="1">
            <a:spLocks noChangeArrowheads="1"/>
          </p:cNvSpPr>
          <p:nvPr/>
        </p:nvSpPr>
        <p:spPr bwMode="auto">
          <a:xfrm>
            <a:off x="620713" y="3711575"/>
            <a:ext cx="8010525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sng"/>
              <a:t>Correlation</a:t>
            </a:r>
            <a:r>
              <a:rPr lang="en-US"/>
              <a:t> describes the type of relationship between two data sets. The </a:t>
            </a:r>
            <a:r>
              <a:rPr lang="en-US" b="1" u="sng"/>
              <a:t>line of best fit</a:t>
            </a:r>
            <a:r>
              <a:rPr lang="en-US" i="1"/>
              <a:t> </a:t>
            </a:r>
            <a:r>
              <a:rPr lang="en-US"/>
              <a:t>is the line that comes closest to all the points on a scatter plot. One way to estimate the line of best fit is to lay a ruler’s edge over the graph and adjust it until it looks closest to all the points.</a:t>
            </a:r>
            <a:endParaRPr lang="en-US" i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2256</TotalTime>
  <Words>1066</Words>
  <Application>Microsoft Office PowerPoint</Application>
  <PresentationFormat>On-screen Show (4:3)</PresentationFormat>
  <Paragraphs>202</Paragraphs>
  <Slides>21</Slides>
  <Notes>4</Notes>
  <HiddenSlides>3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Arial Black</vt:lpstr>
      <vt:lpstr>Times New Roman</vt:lpstr>
      <vt:lpstr>Verdana</vt:lpstr>
      <vt:lpstr>Symbol</vt:lpstr>
      <vt:lpstr>Times</vt:lpstr>
      <vt:lpstr>Default Design</vt:lpstr>
      <vt:lpstr>Microsoft Excel Chart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Holt, Rinehart and Winston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HRW</dc:creator>
  <cp:lastModifiedBy>Missy</cp:lastModifiedBy>
  <cp:revision>51</cp:revision>
  <dcterms:created xsi:type="dcterms:W3CDTF">2002-10-14T18:20:28Z</dcterms:created>
  <dcterms:modified xsi:type="dcterms:W3CDTF">2012-07-09T19:12:50Z</dcterms:modified>
</cp:coreProperties>
</file>